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66" r:id="rId2"/>
    <p:sldId id="265" r:id="rId3"/>
    <p:sldId id="259" r:id="rId4"/>
    <p:sldId id="256" r:id="rId5"/>
    <p:sldId id="257" r:id="rId6"/>
    <p:sldId id="262" r:id="rId7"/>
    <p:sldId id="258" r:id="rId8"/>
    <p:sldId id="285" r:id="rId9"/>
    <p:sldId id="260" r:id="rId10"/>
    <p:sldId id="288" r:id="rId11"/>
    <p:sldId id="289" r:id="rId12"/>
    <p:sldId id="286" r:id="rId13"/>
    <p:sldId id="287" r:id="rId14"/>
    <p:sldId id="279" r:id="rId15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17"/>
    </p:embeddedFont>
    <p:embeddedFont>
      <p:font typeface="Barlow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lgerian" panose="04020705040A02060702" pitchFamily="82" charset="0"/>
      <p:regular r:id="rId26"/>
    </p:embeddedFont>
    <p:embeddedFont>
      <p:font typeface="Roboto Condensed" panose="020B0604020202020204" charset="0"/>
      <p:regular r:id="rId27"/>
      <p:bold r:id="rId28"/>
      <p:italic r:id="rId29"/>
      <p:boldItalic r:id="rId30"/>
    </p:embeddedFont>
    <p:embeddedFont>
      <p:font typeface="Bahnschrift SemiBold Condensed" panose="020B0502040204020203" pitchFamily="34" charset="0"/>
      <p:bold r:id="rId31"/>
    </p:embeddedFont>
    <p:embeddedFont>
      <p:font typeface="Wingdings 3" panose="05040102010807070707" pitchFamily="18" charset="2"/>
      <p:regular r:id="rId32"/>
    </p:embeddedFont>
    <p:embeddedFont>
      <p:font typeface="Oswald" panose="02000503000000000000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6BF66B-BF0D-49A5-ABA2-E6C1EFEF6E1B}">
  <a:tblStyle styleId="{B46BF66B-BF0D-49A5-ABA2-E6C1EFEF6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792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01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56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8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0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1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5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07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47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58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41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34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7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886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9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9F58CA3-A7EF-40AC-9AA9-D2D1510D1558}"/>
              </a:ext>
            </a:extLst>
          </p:cNvPr>
          <p:cNvGrpSpPr/>
          <p:nvPr/>
        </p:nvGrpSpPr>
        <p:grpSpPr>
          <a:xfrm>
            <a:off x="85012" y="311100"/>
            <a:ext cx="4513878" cy="4521299"/>
            <a:chOff x="246380" y="858743"/>
            <a:chExt cx="4226792" cy="2806434"/>
          </a:xfrm>
        </p:grpSpPr>
        <p:sp>
          <p:nvSpPr>
            <p:cNvPr id="4" name="Google Shape;770;p29">
              <a:extLst>
                <a:ext uri="{FF2B5EF4-FFF2-40B4-BE49-F238E27FC236}">
                  <a16:creationId xmlns="" xmlns:a16="http://schemas.microsoft.com/office/drawing/2014/main" id="{A950B8C2-3914-4633-8977-DE7D7575FF0A}"/>
                </a:ext>
              </a:extLst>
            </p:cNvPr>
            <p:cNvSpPr/>
            <p:nvPr/>
          </p:nvSpPr>
          <p:spPr>
            <a:xfrm>
              <a:off x="246381" y="907678"/>
              <a:ext cx="4226791" cy="2744070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36A1BA"/>
                </a:highlight>
              </a:endParaRPr>
            </a:p>
          </p:txBody>
        </p:sp>
        <p:sp>
          <p:nvSpPr>
            <p:cNvPr id="5" name="Google Shape;772;p29">
              <a:extLst>
                <a:ext uri="{FF2B5EF4-FFF2-40B4-BE49-F238E27FC236}">
                  <a16:creationId xmlns="" xmlns:a16="http://schemas.microsoft.com/office/drawing/2014/main" id="{CBAC81BE-DD1E-460E-882B-61BBF0EAC0AD}"/>
                </a:ext>
              </a:extLst>
            </p:cNvPr>
            <p:cNvSpPr/>
            <p:nvPr/>
          </p:nvSpPr>
          <p:spPr>
            <a:xfrm>
              <a:off x="246380" y="858743"/>
              <a:ext cx="4226792" cy="292757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36A1BA"/>
                </a:highlight>
              </a:endParaRPr>
            </a:p>
          </p:txBody>
        </p:sp>
        <p:sp>
          <p:nvSpPr>
            <p:cNvPr id="7" name="Google Shape;771;p29">
              <a:extLst>
                <a:ext uri="{FF2B5EF4-FFF2-40B4-BE49-F238E27FC236}">
                  <a16:creationId xmlns="" xmlns:a16="http://schemas.microsoft.com/office/drawing/2014/main" id="{DAEDEB03-9DF9-4722-ADFC-A722E51031F6}"/>
                </a:ext>
              </a:extLst>
            </p:cNvPr>
            <p:cNvSpPr/>
            <p:nvPr/>
          </p:nvSpPr>
          <p:spPr>
            <a:xfrm>
              <a:off x="246380" y="3333517"/>
              <a:ext cx="4226792" cy="331660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36A1BA"/>
                </a:highlight>
              </a:endParaRPr>
            </a:p>
          </p:txBody>
        </p:sp>
      </p:grpSp>
      <p:sp>
        <p:nvSpPr>
          <p:cNvPr id="9" name="Google Shape;774;p29">
            <a:extLst>
              <a:ext uri="{FF2B5EF4-FFF2-40B4-BE49-F238E27FC236}">
                <a16:creationId xmlns="" xmlns:a16="http://schemas.microsoft.com/office/drawing/2014/main" id="{CFA7EF96-6181-4447-B967-351BF0D8FFB8}"/>
              </a:ext>
            </a:extLst>
          </p:cNvPr>
          <p:cNvSpPr/>
          <p:nvPr/>
        </p:nvSpPr>
        <p:spPr>
          <a:xfrm>
            <a:off x="760215" y="910632"/>
            <a:ext cx="3163475" cy="333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1" dirty="0" err="1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  <a:cs typeface="Aharoni" panose="020B0604020202020204" pitchFamily="2" charset="-79"/>
              </a:rPr>
              <a:t>Báo</a:t>
            </a:r>
            <a:r>
              <a:rPr lang="en-US" b="0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  <a:cs typeface="Aharoni" panose="020B0604020202020204" pitchFamily="2" charset="-79"/>
              </a:rPr>
              <a:t> </a:t>
            </a:r>
            <a:r>
              <a:rPr lang="en-US" b="0" i="1" dirty="0" err="1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  <a:cs typeface="Aharoni" panose="020B0604020202020204" pitchFamily="2" charset="-79"/>
              </a:rPr>
              <a:t>cáo</a:t>
            </a:r>
            <a:r>
              <a:rPr lang="en-US" b="0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  <a:cs typeface="Aharoni" panose="020B0604020202020204" pitchFamily="2" charset="-79"/>
              </a:rPr>
              <a:t> BÀI TẬP LỚN</a:t>
            </a:r>
            <a:endParaRPr b="0" i="1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gerian" panose="04020705040A02060702" pitchFamily="82" charset="0"/>
              <a:cs typeface="Aharoni" panose="020B0604020202020204" pitchFamily="2" charset="-79"/>
            </a:endParaRPr>
          </a:p>
        </p:txBody>
      </p:sp>
      <p:sp>
        <p:nvSpPr>
          <p:cNvPr id="10" name="Google Shape;775;p29">
            <a:extLst>
              <a:ext uri="{FF2B5EF4-FFF2-40B4-BE49-F238E27FC236}">
                <a16:creationId xmlns="" xmlns:a16="http://schemas.microsoft.com/office/drawing/2014/main" id="{17BCD0C7-753A-4AAF-8345-C944D12C541D}"/>
              </a:ext>
            </a:extLst>
          </p:cNvPr>
          <p:cNvSpPr/>
          <p:nvPr/>
        </p:nvSpPr>
        <p:spPr>
          <a:xfrm>
            <a:off x="601361" y="1310140"/>
            <a:ext cx="3481182" cy="333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Môn</a:t>
            </a:r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học</a:t>
            </a:r>
            <a:r>
              <a:rPr lang="en-US" sz="1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: THIẾT KẾ CƠ SỞ DỮ LIỆU</a:t>
            </a:r>
            <a:endParaRPr b="0" i="1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6">
                  <a:lumMod val="40000"/>
                  <a:lumOff val="6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itle 53">
            <a:extLst>
              <a:ext uri="{FF2B5EF4-FFF2-40B4-BE49-F238E27FC236}">
                <a16:creationId xmlns="" xmlns:a16="http://schemas.microsoft.com/office/drawing/2014/main" id="{E90A57CF-63E3-4920-BD8A-57DAD38F5801}"/>
              </a:ext>
            </a:extLst>
          </p:cNvPr>
          <p:cNvSpPr txBox="1">
            <a:spLocks/>
          </p:cNvSpPr>
          <p:nvPr/>
        </p:nvSpPr>
        <p:spPr>
          <a:xfrm>
            <a:off x="369415" y="1591606"/>
            <a:ext cx="3945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1200" spc="-150" dirty="0">
                <a:solidFill>
                  <a:schemeClr val="bg1"/>
                </a:solidFill>
                <a:latin typeface="Bahnschrift SemiBold Condensed" panose="020B0502040204020203" pitchFamily="34" charset="0"/>
                <a:ea typeface="+mj-ea"/>
                <a:cs typeface="Times New Roman" panose="02020603050405020304" pitchFamily="18" charset="0"/>
              </a:rPr>
              <a:t>XÂY DỰNG</a:t>
            </a:r>
          </a:p>
          <a:p>
            <a:pPr algn="ctr"/>
            <a:r>
              <a:rPr lang="en-US" sz="2400" b="1" kern="1200" spc="-150" dirty="0">
                <a:solidFill>
                  <a:schemeClr val="bg1"/>
                </a:solidFill>
                <a:latin typeface="Bahnschrift SemiBold Condensed" panose="020B0502040204020203" pitchFamily="34" charset="0"/>
                <a:ea typeface="+mj-ea"/>
                <a:cs typeface="Times New Roman" panose="02020603050405020304" pitchFamily="18" charset="0"/>
              </a:rPr>
              <a:t>HỆ THỐNG QUẢN LÝ</a:t>
            </a:r>
          </a:p>
          <a:p>
            <a:pPr algn="ctr"/>
            <a:r>
              <a:rPr lang="en-US" sz="2400" b="1" kern="1200" spc="-150" dirty="0">
                <a:solidFill>
                  <a:schemeClr val="bg1"/>
                </a:solidFill>
                <a:latin typeface="Bahnschrift SemiBold Condensed" panose="020B0502040204020203" pitchFamily="34" charset="0"/>
                <a:ea typeface="+mj-ea"/>
                <a:cs typeface="Times New Roman" panose="02020603050405020304" pitchFamily="18" charset="0"/>
              </a:rPr>
              <a:t>CỬA HÀNG SIÊU THỊ CO.OP MART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884951A-6C34-4611-8E76-EA71E71484E2}"/>
              </a:ext>
            </a:extLst>
          </p:cNvPr>
          <p:cNvSpPr txBox="1">
            <a:spLocks/>
          </p:cNvSpPr>
          <p:nvPr/>
        </p:nvSpPr>
        <p:spPr>
          <a:xfrm>
            <a:off x="224918" y="2844330"/>
            <a:ext cx="3857625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b="0" i="0" u="none" strike="noStrike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1pPr>
            <a:lvl2pPr marL="457200" marR="0" lvl="1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2pPr>
            <a:lvl3pPr marL="914400" marR="0" lvl="2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3pPr>
            <a:lvl4pPr marL="1371600" marR="0" lvl="3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4pPr>
            <a:lvl5pPr marL="1828800" marR="0" lvl="4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5pPr>
            <a:lvl6pPr marL="2286000" marR="0" lvl="5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6pPr>
            <a:lvl7pPr marL="2743200" marR="0" lvl="6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7pPr>
            <a:lvl8pPr marL="3200400" marR="0" lvl="7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8pPr>
            <a:lvl9pPr marL="3657600" marR="0" lvl="8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b="0" i="0" u="none" strike="noStrike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              THS.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Miên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471D5B95-05BE-407C-8B4A-BF1B7571B8BA}"/>
              </a:ext>
            </a:extLst>
          </p:cNvPr>
          <p:cNvSpPr txBox="1">
            <a:spLocks/>
          </p:cNvSpPr>
          <p:nvPr/>
        </p:nvSpPr>
        <p:spPr>
          <a:xfrm>
            <a:off x="295455" y="3063563"/>
            <a:ext cx="4226792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SV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	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69F8ED31-C7B6-460A-8737-C90802D39F5B}"/>
              </a:ext>
            </a:extLst>
          </p:cNvPr>
          <p:cNvSpPr txBox="1">
            <a:spLocks/>
          </p:cNvSpPr>
          <p:nvPr/>
        </p:nvSpPr>
        <p:spPr>
          <a:xfrm>
            <a:off x="2153730" y="3336293"/>
            <a:ext cx="4226792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853F3D56-8AFF-4E22-81DE-15A0B456B316}"/>
              </a:ext>
            </a:extLst>
          </p:cNvPr>
          <p:cNvSpPr txBox="1">
            <a:spLocks/>
          </p:cNvSpPr>
          <p:nvPr/>
        </p:nvSpPr>
        <p:spPr>
          <a:xfrm>
            <a:off x="2153730" y="3613235"/>
            <a:ext cx="4226792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EEFF289-C621-4B6C-A74B-8C7D75B621B6}"/>
              </a:ext>
            </a:extLst>
          </p:cNvPr>
          <p:cNvSpPr txBox="1">
            <a:spLocks/>
          </p:cNvSpPr>
          <p:nvPr/>
        </p:nvSpPr>
        <p:spPr>
          <a:xfrm>
            <a:off x="2153730" y="3890177"/>
            <a:ext cx="4226792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4C40862E-1709-4375-94AE-A4B493E2312F}"/>
              </a:ext>
            </a:extLst>
          </p:cNvPr>
          <p:cNvSpPr txBox="1">
            <a:spLocks/>
          </p:cNvSpPr>
          <p:nvPr/>
        </p:nvSpPr>
        <p:spPr>
          <a:xfrm>
            <a:off x="2147006" y="4184153"/>
            <a:ext cx="4226792" cy="38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oogle Shape;669;p38">
            <a:extLst>
              <a:ext uri="{FF2B5EF4-FFF2-40B4-BE49-F238E27FC236}">
                <a16:creationId xmlns="" xmlns:a16="http://schemas.microsoft.com/office/drawing/2014/main" id="{0A76E930-F75C-4EF0-8C9D-21AD8FBF0AF6}"/>
              </a:ext>
            </a:extLst>
          </p:cNvPr>
          <p:cNvGrpSpPr/>
          <p:nvPr/>
        </p:nvGrpSpPr>
        <p:grpSpPr>
          <a:xfrm>
            <a:off x="3984278" y="94029"/>
            <a:ext cx="1075937" cy="1047989"/>
            <a:chOff x="5926225" y="921350"/>
            <a:chExt cx="517800" cy="504350"/>
          </a:xfrm>
        </p:grpSpPr>
        <p:sp>
          <p:nvSpPr>
            <p:cNvPr id="19" name="Google Shape;670;p38">
              <a:extLst>
                <a:ext uri="{FF2B5EF4-FFF2-40B4-BE49-F238E27FC236}">
                  <a16:creationId xmlns="" xmlns:a16="http://schemas.microsoft.com/office/drawing/2014/main" id="{3074B2C1-F70B-44B9-A71B-AAF708EF7DD3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1;p38">
              <a:extLst>
                <a:ext uri="{FF2B5EF4-FFF2-40B4-BE49-F238E27FC236}">
                  <a16:creationId xmlns="" xmlns:a16="http://schemas.microsoft.com/office/drawing/2014/main" id="{E2F14612-CE85-4F25-9701-F1CAC830AC05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72;p38">
            <a:extLst>
              <a:ext uri="{FF2B5EF4-FFF2-40B4-BE49-F238E27FC236}">
                <a16:creationId xmlns="" xmlns:a16="http://schemas.microsoft.com/office/drawing/2014/main" id="{F3CB8C5C-6DF0-40A6-9595-861DC1B30FB9}"/>
              </a:ext>
            </a:extLst>
          </p:cNvPr>
          <p:cNvSpPr/>
          <p:nvPr/>
        </p:nvSpPr>
        <p:spPr>
          <a:xfrm>
            <a:off x="4466591" y="681126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4" grpId="0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“Quotations are commonly printed as a means of inspiration and to invoke philosophical thoughts from the reader”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8F3B71-F1FA-4479-91FA-5671C91B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587212" cy="16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F8567-D570-46EC-8959-BC1A17BF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13" y="1563736"/>
            <a:ext cx="6125134" cy="3614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306F3C-C421-4FDA-82EF-4BA513697AAA}"/>
              </a:ext>
            </a:extLst>
          </p:cNvPr>
          <p:cNvSpPr txBox="1"/>
          <p:nvPr/>
        </p:nvSpPr>
        <p:spPr>
          <a:xfrm>
            <a:off x="1882587" y="220608"/>
            <a:ext cx="612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FF9900"/>
                </a:solidFill>
                <a:latin typeface="Oswald" panose="00000500000000000000" pitchFamily="2" charset="0"/>
              </a:rPr>
              <a:t>CÁC THỰC THỂ VÀ THUỘC TÍNH</a:t>
            </a:r>
            <a:endParaRPr lang="en-US" sz="3600" dirty="0">
              <a:latin typeface="Oswald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8DF7BEC-821F-4793-9D38-D68CC326C8B0}"/>
              </a:ext>
            </a:extLst>
          </p:cNvPr>
          <p:cNvSpPr txBox="1"/>
          <p:nvPr/>
        </p:nvSpPr>
        <p:spPr>
          <a:xfrm>
            <a:off x="373153" y="82907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NHÀ CUNG CẤP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869E773D-807F-45C8-920B-DE738B0D2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162"/>
              </p:ext>
            </p:extLst>
          </p:nvPr>
        </p:nvGraphicFramePr>
        <p:xfrm>
          <a:off x="469416" y="1159024"/>
          <a:ext cx="4331184" cy="1534434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20628">
                  <a:extLst>
                    <a:ext uri="{9D8B030D-6E8A-4147-A177-3AD203B41FA5}">
                      <a16:colId xmlns="" xmlns:a16="http://schemas.microsoft.com/office/drawing/2014/main" val="2129332301"/>
                    </a:ext>
                  </a:extLst>
                </a:gridCol>
                <a:gridCol w="1346143">
                  <a:extLst>
                    <a:ext uri="{9D8B030D-6E8A-4147-A177-3AD203B41FA5}">
                      <a16:colId xmlns="" xmlns:a16="http://schemas.microsoft.com/office/drawing/2014/main" val="259975517"/>
                    </a:ext>
                  </a:extLst>
                </a:gridCol>
                <a:gridCol w="1046531">
                  <a:extLst>
                    <a:ext uri="{9D8B030D-6E8A-4147-A177-3AD203B41FA5}">
                      <a16:colId xmlns="" xmlns:a16="http://schemas.microsoft.com/office/drawing/2014/main" val="3782326590"/>
                    </a:ext>
                  </a:extLst>
                </a:gridCol>
                <a:gridCol w="1417882">
                  <a:extLst>
                    <a:ext uri="{9D8B030D-6E8A-4147-A177-3AD203B41FA5}">
                      <a16:colId xmlns="" xmlns:a16="http://schemas.microsoft.com/office/drawing/2014/main" val="1476677554"/>
                    </a:ext>
                  </a:extLst>
                </a:gridCol>
              </a:tblGrid>
              <a:tr h="2227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Kiểu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dữ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liệu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43486452"/>
                  </a:ext>
                </a:extLst>
              </a:tr>
              <a:tr h="2227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MaKH(Khóa chính)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khách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50862025"/>
                  </a:ext>
                </a:extLst>
              </a:tr>
              <a:tr h="2227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TenKH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nvarchar[30]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91093299"/>
                  </a:ext>
                </a:extLst>
              </a:tr>
              <a:tr h="3216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GioiTinh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nvarchar[30]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Giới tính khách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76675965"/>
                  </a:ext>
                </a:extLst>
              </a:tr>
              <a:tr h="2227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Diachi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nvarchcar[50]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Địa chỉ khách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0941524"/>
                  </a:ext>
                </a:extLst>
              </a:tr>
              <a:tr h="3216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SDT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varchar[10]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điện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913712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0509753-16C3-46D5-8819-DF275A0D346B}"/>
              </a:ext>
            </a:extLst>
          </p:cNvPr>
          <p:cNvSpPr txBox="1"/>
          <p:nvPr/>
        </p:nvSpPr>
        <p:spPr>
          <a:xfrm>
            <a:off x="373153" y="28538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PHIẾU NHẬP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354236C9-1B86-4E0B-80E2-D8774B00F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15866"/>
              </p:ext>
            </p:extLst>
          </p:nvPr>
        </p:nvGraphicFramePr>
        <p:xfrm>
          <a:off x="469416" y="3204965"/>
          <a:ext cx="4331184" cy="1109455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20628">
                  <a:extLst>
                    <a:ext uri="{9D8B030D-6E8A-4147-A177-3AD203B41FA5}">
                      <a16:colId xmlns="" xmlns:a16="http://schemas.microsoft.com/office/drawing/2014/main" val="675293898"/>
                    </a:ext>
                  </a:extLst>
                </a:gridCol>
                <a:gridCol w="1346143">
                  <a:extLst>
                    <a:ext uri="{9D8B030D-6E8A-4147-A177-3AD203B41FA5}">
                      <a16:colId xmlns="" xmlns:a16="http://schemas.microsoft.com/office/drawing/2014/main" val="3268215643"/>
                    </a:ext>
                  </a:extLst>
                </a:gridCol>
                <a:gridCol w="1046531">
                  <a:extLst>
                    <a:ext uri="{9D8B030D-6E8A-4147-A177-3AD203B41FA5}">
                      <a16:colId xmlns="" xmlns:a16="http://schemas.microsoft.com/office/drawing/2014/main" val="2547674249"/>
                    </a:ext>
                  </a:extLst>
                </a:gridCol>
                <a:gridCol w="1417882">
                  <a:extLst>
                    <a:ext uri="{9D8B030D-6E8A-4147-A177-3AD203B41FA5}">
                      <a16:colId xmlns="" xmlns:a16="http://schemas.microsoft.com/office/drawing/2014/main" val="3545511253"/>
                    </a:ext>
                  </a:extLst>
                </a:gridCol>
              </a:tblGrid>
              <a:tr h="2218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0611069"/>
                  </a:ext>
                </a:extLst>
              </a:tr>
              <a:tr h="2218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MaPN(Khóa chính)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phiếu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44789905"/>
                  </a:ext>
                </a:extLst>
              </a:tr>
              <a:tr h="2218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NgayNhap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Ngày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71676625"/>
                  </a:ext>
                </a:extLst>
              </a:tr>
              <a:tr h="44378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MaNCC</a:t>
                      </a:r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Khóa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ngoại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cung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cấp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27193489"/>
                  </a:ext>
                </a:extLst>
              </a:tr>
            </a:tbl>
          </a:graphicData>
        </a:graphic>
      </p:graphicFrame>
      <p:grpSp>
        <p:nvGrpSpPr>
          <p:cNvPr id="20" name="Google Shape;669;p38">
            <a:extLst>
              <a:ext uri="{FF2B5EF4-FFF2-40B4-BE49-F238E27FC236}">
                <a16:creationId xmlns="" xmlns:a16="http://schemas.microsoft.com/office/drawing/2014/main" id="{1186D0F3-1EFB-4C6B-8EEB-EC9AE5B0641C}"/>
              </a:ext>
            </a:extLst>
          </p:cNvPr>
          <p:cNvGrpSpPr/>
          <p:nvPr/>
        </p:nvGrpSpPr>
        <p:grpSpPr>
          <a:xfrm>
            <a:off x="7613942" y="47600"/>
            <a:ext cx="1075937" cy="1047989"/>
            <a:chOff x="5926225" y="921350"/>
            <a:chExt cx="517800" cy="504350"/>
          </a:xfrm>
        </p:grpSpPr>
        <p:sp>
          <p:nvSpPr>
            <p:cNvPr id="21" name="Google Shape;670;p38">
              <a:extLst>
                <a:ext uri="{FF2B5EF4-FFF2-40B4-BE49-F238E27FC236}">
                  <a16:creationId xmlns="" xmlns:a16="http://schemas.microsoft.com/office/drawing/2014/main" id="{B18AF48D-4E07-42E7-8DCA-4C05BA212D47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1;p38">
              <a:extLst>
                <a:ext uri="{FF2B5EF4-FFF2-40B4-BE49-F238E27FC236}">
                  <a16:creationId xmlns="" xmlns:a16="http://schemas.microsoft.com/office/drawing/2014/main" id="{7981A4F9-B970-4CE4-9368-8FB6047355F5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72;p38">
            <a:extLst>
              <a:ext uri="{FF2B5EF4-FFF2-40B4-BE49-F238E27FC236}">
                <a16:creationId xmlns="" xmlns:a16="http://schemas.microsoft.com/office/drawing/2014/main" id="{E2950703-7C0A-4B5A-80CD-8F1C0FC0C0A1}"/>
              </a:ext>
            </a:extLst>
          </p:cNvPr>
          <p:cNvSpPr/>
          <p:nvPr/>
        </p:nvSpPr>
        <p:spPr>
          <a:xfrm>
            <a:off x="8096255" y="634697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“Quotations are commonly printed as a means of inspiration and to invoke philosophical thoughts from the reader”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8F3B71-F1FA-4479-91FA-5671C91B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587212" cy="16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F8567-D570-46EC-8959-BC1A17BF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76" y="1529183"/>
            <a:ext cx="6125134" cy="3614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306F3C-C421-4FDA-82EF-4BA513697AAA}"/>
              </a:ext>
            </a:extLst>
          </p:cNvPr>
          <p:cNvSpPr txBox="1"/>
          <p:nvPr/>
        </p:nvSpPr>
        <p:spPr>
          <a:xfrm>
            <a:off x="1882587" y="220608"/>
            <a:ext cx="612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FF9900"/>
                </a:solidFill>
                <a:latin typeface="Oswald" panose="00000500000000000000" pitchFamily="2" charset="0"/>
              </a:rPr>
              <a:t>CÁC THỰC THỂ VÀ THUỘC TÍNH</a:t>
            </a:r>
            <a:endParaRPr lang="en-US" sz="3600" dirty="0">
              <a:latin typeface="Oswald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8B8B1D1-1BA8-4FB2-B063-BA12A990058D}"/>
              </a:ext>
            </a:extLst>
          </p:cNvPr>
          <p:cNvSpPr txBox="1"/>
          <p:nvPr/>
        </p:nvSpPr>
        <p:spPr>
          <a:xfrm>
            <a:off x="0" y="9050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MẶT HÀNG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7641613-F8B9-4D89-B281-214DA5B62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54172"/>
              </p:ext>
            </p:extLst>
          </p:nvPr>
        </p:nvGraphicFramePr>
        <p:xfrm>
          <a:off x="117890" y="1208858"/>
          <a:ext cx="4823904" cy="1362892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79856">
                  <a:extLst>
                    <a:ext uri="{9D8B030D-6E8A-4147-A177-3AD203B41FA5}">
                      <a16:colId xmlns="" xmlns:a16="http://schemas.microsoft.com/office/drawing/2014/main" val="680939090"/>
                    </a:ext>
                  </a:extLst>
                </a:gridCol>
                <a:gridCol w="1499282">
                  <a:extLst>
                    <a:ext uri="{9D8B030D-6E8A-4147-A177-3AD203B41FA5}">
                      <a16:colId xmlns="" xmlns:a16="http://schemas.microsoft.com/office/drawing/2014/main" val="2955814668"/>
                    </a:ext>
                  </a:extLst>
                </a:gridCol>
                <a:gridCol w="1210235">
                  <a:extLst>
                    <a:ext uri="{9D8B030D-6E8A-4147-A177-3AD203B41FA5}">
                      <a16:colId xmlns="" xmlns:a16="http://schemas.microsoft.com/office/drawing/2014/main" val="3804081144"/>
                    </a:ext>
                  </a:extLst>
                </a:gridCol>
                <a:gridCol w="1534531">
                  <a:extLst>
                    <a:ext uri="{9D8B030D-6E8A-4147-A177-3AD203B41FA5}">
                      <a16:colId xmlns="" xmlns:a16="http://schemas.microsoft.com/office/drawing/2014/main" val="828189246"/>
                    </a:ext>
                  </a:extLst>
                </a:gridCol>
              </a:tblGrid>
              <a:tr h="1946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Chú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thích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07996775"/>
                  </a:ext>
                </a:extLst>
              </a:tr>
              <a:tr h="3893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MaMH(Khóa chính)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mặt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39475651"/>
                  </a:ext>
                </a:extLst>
              </a:tr>
              <a:tr h="1946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TenMH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nvarchar[50]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Tên mặt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46425105"/>
                  </a:ext>
                </a:extLst>
              </a:tr>
              <a:tr h="1946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DonViTinh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Đơn vị tính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01385127"/>
                  </a:ext>
                </a:extLst>
              </a:tr>
              <a:tr h="1946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SoLuong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Số lượng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04785581"/>
                  </a:ext>
                </a:extLst>
              </a:tr>
              <a:tr h="1946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GiaBan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varchar[50]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Giá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bán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9286723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C2C479A2-1F9D-4C0B-B8D4-FEFE837E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481"/>
              </p:ext>
            </p:extLst>
          </p:nvPr>
        </p:nvGraphicFramePr>
        <p:xfrm>
          <a:off x="117890" y="3161210"/>
          <a:ext cx="4805243" cy="1887891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77612">
                  <a:extLst>
                    <a:ext uri="{9D8B030D-6E8A-4147-A177-3AD203B41FA5}">
                      <a16:colId xmlns="" xmlns:a16="http://schemas.microsoft.com/office/drawing/2014/main" val="1296599393"/>
                    </a:ext>
                  </a:extLst>
                </a:gridCol>
                <a:gridCol w="1493481">
                  <a:extLst>
                    <a:ext uri="{9D8B030D-6E8A-4147-A177-3AD203B41FA5}">
                      <a16:colId xmlns="" xmlns:a16="http://schemas.microsoft.com/office/drawing/2014/main" val="2618932647"/>
                    </a:ext>
                  </a:extLst>
                </a:gridCol>
                <a:gridCol w="1161077">
                  <a:extLst>
                    <a:ext uri="{9D8B030D-6E8A-4147-A177-3AD203B41FA5}">
                      <a16:colId xmlns="" xmlns:a16="http://schemas.microsoft.com/office/drawing/2014/main" val="3289631794"/>
                    </a:ext>
                  </a:extLst>
                </a:gridCol>
                <a:gridCol w="1573073">
                  <a:extLst>
                    <a:ext uri="{9D8B030D-6E8A-4147-A177-3AD203B41FA5}">
                      <a16:colId xmlns="" xmlns:a16="http://schemas.microsoft.com/office/drawing/2014/main" val="1673691329"/>
                    </a:ext>
                  </a:extLst>
                </a:gridCol>
              </a:tblGrid>
              <a:tr h="2097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68707295"/>
                  </a:ext>
                </a:extLst>
              </a:tr>
              <a:tr h="4195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MaHD(Khóa chính)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phiếu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46918900"/>
                  </a:ext>
                </a:extLst>
              </a:tr>
              <a:tr h="4195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MaNV(Khóa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nhân viên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82642198"/>
                  </a:ext>
                </a:extLst>
              </a:tr>
              <a:tr h="4195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MaKH(Khóa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1509168"/>
                  </a:ext>
                </a:extLst>
              </a:tr>
              <a:tr h="2097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NgayTao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Ngày tạo hóa đơn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44391185"/>
                  </a:ext>
                </a:extLst>
              </a:tr>
              <a:tr h="2097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TongTien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varchar[50]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Tổng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tiền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hóa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328416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252F5C0-D2E1-40A0-82A8-4A7B12F0C00A}"/>
              </a:ext>
            </a:extLst>
          </p:cNvPr>
          <p:cNvSpPr txBox="1"/>
          <p:nvPr/>
        </p:nvSpPr>
        <p:spPr>
          <a:xfrm>
            <a:off x="53788" y="28534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HÓA ĐƠN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oogle Shape;669;p38">
            <a:extLst>
              <a:ext uri="{FF2B5EF4-FFF2-40B4-BE49-F238E27FC236}">
                <a16:creationId xmlns="" xmlns:a16="http://schemas.microsoft.com/office/drawing/2014/main" id="{75F8A897-9915-4167-B9B0-57AC6FC73FCE}"/>
              </a:ext>
            </a:extLst>
          </p:cNvPr>
          <p:cNvGrpSpPr/>
          <p:nvPr/>
        </p:nvGrpSpPr>
        <p:grpSpPr>
          <a:xfrm>
            <a:off x="7594171" y="52692"/>
            <a:ext cx="1075937" cy="1047989"/>
            <a:chOff x="5926225" y="921350"/>
            <a:chExt cx="517800" cy="504350"/>
          </a:xfrm>
        </p:grpSpPr>
        <p:sp>
          <p:nvSpPr>
            <p:cNvPr id="21" name="Google Shape;670;p38">
              <a:extLst>
                <a:ext uri="{FF2B5EF4-FFF2-40B4-BE49-F238E27FC236}">
                  <a16:creationId xmlns="" xmlns:a16="http://schemas.microsoft.com/office/drawing/2014/main" id="{21C1602B-1810-4B86-A7C6-A04C9DA86E2F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1;p38">
              <a:extLst>
                <a:ext uri="{FF2B5EF4-FFF2-40B4-BE49-F238E27FC236}">
                  <a16:creationId xmlns="" xmlns:a16="http://schemas.microsoft.com/office/drawing/2014/main" id="{EF776E31-9298-4B60-9503-8E7FC03A52AC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72;p38">
            <a:extLst>
              <a:ext uri="{FF2B5EF4-FFF2-40B4-BE49-F238E27FC236}">
                <a16:creationId xmlns="" xmlns:a16="http://schemas.microsoft.com/office/drawing/2014/main" id="{4A21BBE9-5AE5-4099-AF72-90A3403960CE}"/>
              </a:ext>
            </a:extLst>
          </p:cNvPr>
          <p:cNvSpPr/>
          <p:nvPr/>
        </p:nvSpPr>
        <p:spPr>
          <a:xfrm>
            <a:off x="8076484" y="63978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4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“Quotations are commonly printed as a means of inspiration and to invoke philosophical thoughts from the reader”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8F3B71-F1FA-4479-91FA-5671C91B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587212" cy="16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F8567-D570-46EC-8959-BC1A17BF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76" y="1529183"/>
            <a:ext cx="6125134" cy="3614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306F3C-C421-4FDA-82EF-4BA513697AAA}"/>
              </a:ext>
            </a:extLst>
          </p:cNvPr>
          <p:cNvSpPr txBox="1"/>
          <p:nvPr/>
        </p:nvSpPr>
        <p:spPr>
          <a:xfrm>
            <a:off x="1882587" y="220608"/>
            <a:ext cx="612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FF9900"/>
                </a:solidFill>
                <a:latin typeface="Oswald" panose="00000500000000000000" pitchFamily="2" charset="0"/>
              </a:rPr>
              <a:t>CÁC THỰC THỂ VÀ THUỘC TÍNH</a:t>
            </a:r>
            <a:endParaRPr lang="en-US" sz="3600" dirty="0">
              <a:latin typeface="Oswald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8DF7BEC-821F-4793-9D38-D68CC326C8B0}"/>
              </a:ext>
            </a:extLst>
          </p:cNvPr>
          <p:cNvSpPr txBox="1"/>
          <p:nvPr/>
        </p:nvSpPr>
        <p:spPr>
          <a:xfrm>
            <a:off x="0" y="8780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CHI TIẾT PHIẾU NHẬP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0509753-16C3-46D5-8819-DF275A0D346B}"/>
              </a:ext>
            </a:extLst>
          </p:cNvPr>
          <p:cNvSpPr txBox="1"/>
          <p:nvPr/>
        </p:nvSpPr>
        <p:spPr>
          <a:xfrm>
            <a:off x="9873" y="30750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CHI TIẾT HÓA ĐƠN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17763A5D-A5BA-4EAC-AB4B-8256E2225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96359"/>
              </p:ext>
            </p:extLst>
          </p:nvPr>
        </p:nvGraphicFramePr>
        <p:xfrm>
          <a:off x="104088" y="1197487"/>
          <a:ext cx="4461957" cy="1449030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36348">
                  <a:extLst>
                    <a:ext uri="{9D8B030D-6E8A-4147-A177-3AD203B41FA5}">
                      <a16:colId xmlns="" xmlns:a16="http://schemas.microsoft.com/office/drawing/2014/main" val="2336546328"/>
                    </a:ext>
                  </a:extLst>
                </a:gridCol>
                <a:gridCol w="1386787">
                  <a:extLst>
                    <a:ext uri="{9D8B030D-6E8A-4147-A177-3AD203B41FA5}">
                      <a16:colId xmlns="" xmlns:a16="http://schemas.microsoft.com/office/drawing/2014/main" val="772946635"/>
                    </a:ext>
                  </a:extLst>
                </a:gridCol>
                <a:gridCol w="1078130">
                  <a:extLst>
                    <a:ext uri="{9D8B030D-6E8A-4147-A177-3AD203B41FA5}">
                      <a16:colId xmlns="" xmlns:a16="http://schemas.microsoft.com/office/drawing/2014/main" val="2422913159"/>
                    </a:ext>
                  </a:extLst>
                </a:gridCol>
                <a:gridCol w="1460692">
                  <a:extLst>
                    <a:ext uri="{9D8B030D-6E8A-4147-A177-3AD203B41FA5}">
                      <a16:colId xmlns="" xmlns:a16="http://schemas.microsoft.com/office/drawing/2014/main" val="3307194739"/>
                    </a:ext>
                  </a:extLst>
                </a:gridCol>
              </a:tblGrid>
              <a:tr h="2415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73136719"/>
                  </a:ext>
                </a:extLst>
              </a:tr>
              <a:tr h="2415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MaPN(Khóa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phiếu nhập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76344655"/>
                  </a:ext>
                </a:extLst>
              </a:tr>
              <a:tr h="4830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MaMH(Khóa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mặt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81334597"/>
                  </a:ext>
                </a:extLst>
              </a:tr>
              <a:tr h="2415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DonGia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float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Đơn giá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6857818"/>
                  </a:ext>
                </a:extLst>
              </a:tr>
              <a:tr h="2415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SoLuong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varchar[100]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lượng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428062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B91B7F44-D832-4072-AD51-4592BDAF4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82801"/>
              </p:ext>
            </p:extLst>
          </p:nvPr>
        </p:nvGraphicFramePr>
        <p:xfrm>
          <a:off x="113962" y="3495380"/>
          <a:ext cx="4467911" cy="1342271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35106">
                  <a:extLst>
                    <a:ext uri="{9D8B030D-6E8A-4147-A177-3AD203B41FA5}">
                      <a16:colId xmlns="" xmlns:a16="http://schemas.microsoft.com/office/drawing/2014/main" val="1928293654"/>
                    </a:ext>
                  </a:extLst>
                </a:gridCol>
                <a:gridCol w="1389425">
                  <a:extLst>
                    <a:ext uri="{9D8B030D-6E8A-4147-A177-3AD203B41FA5}">
                      <a16:colId xmlns="" xmlns:a16="http://schemas.microsoft.com/office/drawing/2014/main" val="2103606614"/>
                    </a:ext>
                  </a:extLst>
                </a:gridCol>
                <a:gridCol w="1395406">
                  <a:extLst>
                    <a:ext uri="{9D8B030D-6E8A-4147-A177-3AD203B41FA5}">
                      <a16:colId xmlns="" xmlns:a16="http://schemas.microsoft.com/office/drawing/2014/main" val="1276494411"/>
                    </a:ext>
                  </a:extLst>
                </a:gridCol>
                <a:gridCol w="1147974">
                  <a:extLst>
                    <a:ext uri="{9D8B030D-6E8A-4147-A177-3AD203B41FA5}">
                      <a16:colId xmlns="" xmlns:a16="http://schemas.microsoft.com/office/drawing/2014/main" val="2322439990"/>
                    </a:ext>
                  </a:extLst>
                </a:gridCol>
              </a:tblGrid>
              <a:tr h="223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51536216"/>
                  </a:ext>
                </a:extLst>
              </a:tr>
              <a:tr h="4474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MaHD(Khóa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hóa đơn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89567484"/>
                  </a:ext>
                </a:extLst>
              </a:tr>
              <a:tr h="223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MaKH(Khóa ngoại)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Mã khách hàng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80974001"/>
                  </a:ext>
                </a:extLst>
              </a:tr>
              <a:tr h="223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DonGia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float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Đơn giá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66805516"/>
                  </a:ext>
                </a:extLst>
              </a:tr>
              <a:tr h="2237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SoLuong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float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lượng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25155664"/>
                  </a:ext>
                </a:extLst>
              </a:tr>
            </a:tbl>
          </a:graphicData>
        </a:graphic>
      </p:graphicFrame>
      <p:grpSp>
        <p:nvGrpSpPr>
          <p:cNvPr id="20" name="Google Shape;669;p38">
            <a:extLst>
              <a:ext uri="{FF2B5EF4-FFF2-40B4-BE49-F238E27FC236}">
                <a16:creationId xmlns="" xmlns:a16="http://schemas.microsoft.com/office/drawing/2014/main" id="{75F8A897-9915-4167-B9B0-57AC6FC73FCE}"/>
              </a:ext>
            </a:extLst>
          </p:cNvPr>
          <p:cNvGrpSpPr/>
          <p:nvPr/>
        </p:nvGrpSpPr>
        <p:grpSpPr>
          <a:xfrm>
            <a:off x="7594171" y="52692"/>
            <a:ext cx="1075937" cy="1047989"/>
            <a:chOff x="5926225" y="921350"/>
            <a:chExt cx="517800" cy="504350"/>
          </a:xfrm>
        </p:grpSpPr>
        <p:sp>
          <p:nvSpPr>
            <p:cNvPr id="21" name="Google Shape;670;p38">
              <a:extLst>
                <a:ext uri="{FF2B5EF4-FFF2-40B4-BE49-F238E27FC236}">
                  <a16:creationId xmlns="" xmlns:a16="http://schemas.microsoft.com/office/drawing/2014/main" id="{21C1602B-1810-4B86-A7C6-A04C9DA86E2F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1;p38">
              <a:extLst>
                <a:ext uri="{FF2B5EF4-FFF2-40B4-BE49-F238E27FC236}">
                  <a16:creationId xmlns="" xmlns:a16="http://schemas.microsoft.com/office/drawing/2014/main" id="{EF776E31-9298-4B60-9503-8E7FC03A52AC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72;p38">
            <a:extLst>
              <a:ext uri="{FF2B5EF4-FFF2-40B4-BE49-F238E27FC236}">
                <a16:creationId xmlns="" xmlns:a16="http://schemas.microsoft.com/office/drawing/2014/main" id="{4A21BBE9-5AE5-4099-AF72-90A3403960CE}"/>
              </a:ext>
            </a:extLst>
          </p:cNvPr>
          <p:cNvSpPr/>
          <p:nvPr/>
        </p:nvSpPr>
        <p:spPr>
          <a:xfrm>
            <a:off x="8076484" y="63978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9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81305BA-68F1-4DF9-A6F1-A3B30B94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5577" y="159616"/>
            <a:ext cx="4427444" cy="101860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8" descr="Demo là gì?">
            <a:extLst>
              <a:ext uri="{FF2B5EF4-FFF2-40B4-BE49-F238E27FC236}">
                <a16:creationId xmlns="" xmlns:a16="http://schemas.microsoft.com/office/drawing/2014/main" id="{FEE189FA-3145-40E8-BC18-81EEE7BAF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72" y="1178222"/>
            <a:ext cx="5717256" cy="322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423583" y="3263444"/>
            <a:ext cx="4924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THANKS!</a:t>
            </a:r>
            <a:br>
              <a:rPr lang="en" sz="6000" dirty="0">
                <a:solidFill>
                  <a:srgbClr val="FF9900"/>
                </a:solidFill>
              </a:rPr>
            </a:br>
            <a:r>
              <a:rPr lang="en" sz="6000" dirty="0">
                <a:solidFill>
                  <a:srgbClr val="FF9900"/>
                </a:solidFill>
              </a:rPr>
              <a:t>FOR YOUR LISTENING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04265" y="3771855"/>
            <a:ext cx="492420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796BF"/>
                </a:solidFill>
              </a:rPr>
              <a:t>Any questions?</a:t>
            </a:r>
            <a:endParaRPr sz="3600" b="1" dirty="0">
              <a:solidFill>
                <a:srgbClr val="3796BF"/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Google Shape;1842;p52">
            <a:extLst>
              <a:ext uri="{FF2B5EF4-FFF2-40B4-BE49-F238E27FC236}">
                <a16:creationId xmlns="" xmlns:a16="http://schemas.microsoft.com/office/drawing/2014/main" id="{DDD96483-12E4-477D-828A-7401911FFE68}"/>
              </a:ext>
            </a:extLst>
          </p:cNvPr>
          <p:cNvSpPr txBox="1">
            <a:spLocks/>
          </p:cNvSpPr>
          <p:nvPr/>
        </p:nvSpPr>
        <p:spPr>
          <a:xfrm>
            <a:off x="6383206" y="4105392"/>
            <a:ext cx="26286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lt2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1"/>
                </a:solidFill>
              </a:rPr>
              <a:t>CO.OPMART@gmail.com </a:t>
            </a:r>
          </a:p>
          <a:p>
            <a:pPr marL="0" indent="0">
              <a:buClr>
                <a:schemeClr val="lt2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1"/>
                </a:solidFill>
              </a:rPr>
              <a:t>+91  6969 6969 </a:t>
            </a:r>
          </a:p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tx1"/>
                </a:solidFill>
              </a:rPr>
              <a:t>Co.opmartsupermarket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862900" y="354810"/>
            <a:ext cx="34182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4" descr="Supermarket - Tuyển Sinh Hueic">
            <a:extLst>
              <a:ext uri="{FF2B5EF4-FFF2-40B4-BE49-F238E27FC236}">
                <a16:creationId xmlns="" xmlns:a16="http://schemas.microsoft.com/office/drawing/2014/main" id="{CA7A1972-AC33-4CF7-AF60-EF6C61AE9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r="-3" b="-3"/>
          <a:stretch/>
        </p:blipFill>
        <p:spPr bwMode="auto">
          <a:xfrm>
            <a:off x="1012449" y="910286"/>
            <a:ext cx="3265487" cy="292615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ình ảnh Cử Chỉ Tay Phong Cách Hoạt Hình, Chỉ Trỏ, Bàn Tay Con Người, Vectơ  Cử Chỉ Vector và PNG với nền trong suốt để tải xuống miễn phí">
            <a:extLst>
              <a:ext uri="{FF2B5EF4-FFF2-40B4-BE49-F238E27FC236}">
                <a16:creationId xmlns="" xmlns:a16="http://schemas.microsoft.com/office/drawing/2014/main" id="{1454EEB9-1B66-427D-B8B5-A46FCFC11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500" r="97969">
                        <a14:foregroundMark x1="4063" y1="35469" x2="2656" y2="56563"/>
                        <a14:foregroundMark x1="92188" y1="32813" x2="94219" y2="32813"/>
                        <a14:foregroundMark x1="88750" y1="34844" x2="91563" y2="34844"/>
                        <a14:foregroundMark x1="95313" y1="34531" x2="97969" y2="3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87" r="6" b="21181"/>
          <a:stretch/>
        </p:blipFill>
        <p:spPr bwMode="auto">
          <a:xfrm>
            <a:off x="4325643" y="695160"/>
            <a:ext cx="2745062" cy="167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95DD104-9464-47F2-B33D-57E93ACED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68" b="97674" l="4337" r="94898">
                        <a14:foregroundMark x1="49490" y1="42377" x2="49490" y2="42377"/>
                        <a14:foregroundMark x1="65306" y1="39018" x2="65306" y2="39018"/>
                        <a14:foregroundMark x1="48469" y1="93540" x2="48469" y2="93540"/>
                        <a14:foregroundMark x1="50510" y1="43411" x2="50510" y2="43411"/>
                        <a14:foregroundMark x1="9949" y1="25840" x2="9949" y2="25840"/>
                        <a14:foregroundMark x1="15816" y1="47287" x2="15816" y2="47287"/>
                        <a14:foregroundMark x1="4337" y1="32558" x2="4337" y2="32558"/>
                        <a14:foregroundMark x1="16837" y1="5426" x2="16837" y2="5426"/>
                        <a14:foregroundMark x1="22704" y1="22739" x2="22704" y2="22739"/>
                        <a14:foregroundMark x1="89286" y1="7235" x2="89286" y2="7235"/>
                        <a14:foregroundMark x1="83418" y1="32817" x2="83418" y2="32817"/>
                        <a14:foregroundMark x1="95153" y1="11111" x2="95153" y2="11111"/>
                        <a14:foregroundMark x1="66582" y1="39535" x2="66582" y2="39535"/>
                        <a14:foregroundMark x1="48469" y1="97674" x2="48469" y2="97674"/>
                      </a14:backgroundRemoval>
                    </a14:imgEffect>
                  </a14:imgLayer>
                </a14:imgProps>
              </a:ext>
            </a:extLst>
          </a:blip>
          <a:srcRect l="9100" r="2600" b="-5"/>
          <a:stretch/>
        </p:blipFill>
        <p:spPr>
          <a:xfrm>
            <a:off x="4501357" y="2217344"/>
            <a:ext cx="2617055" cy="2926156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  <p:pic>
        <p:nvPicPr>
          <p:cNvPr id="11" name="Picture 8" descr="Sustainable supermarkets | - | LearnEnglish">
            <a:extLst>
              <a:ext uri="{FF2B5EF4-FFF2-40B4-BE49-F238E27FC236}">
                <a16:creationId xmlns="" xmlns:a16="http://schemas.microsoft.com/office/drawing/2014/main" id="{DF1D01BA-BAFA-4BF7-A281-7B89925F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49" y="2977283"/>
            <a:ext cx="3249325" cy="21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1169894" y="127033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0" dirty="0">
                <a:solidFill>
                  <a:srgbClr val="3796BF"/>
                </a:solidFill>
              </a:rPr>
              <a:t>1. MÔ TẢ</a:t>
            </a:r>
            <a:endParaRPr sz="3400" b="0" dirty="0">
              <a:solidFill>
                <a:srgbClr val="3796B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2331290-2E9A-4F79-9585-30C162FF3B26}"/>
              </a:ext>
            </a:extLst>
          </p:cNvPr>
          <p:cNvSpPr txBox="1"/>
          <p:nvPr/>
        </p:nvSpPr>
        <p:spPr>
          <a:xfrm>
            <a:off x="2359958" y="393601"/>
            <a:ext cx="5210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NỘI DUNG THUYẾT TRÌNH</a:t>
            </a:r>
          </a:p>
        </p:txBody>
      </p:sp>
      <p:pic>
        <p:nvPicPr>
          <p:cNvPr id="9" name="Picture 2" descr="Cách viết bảng mô tả công việc chuyên nghiệp nhất">
            <a:extLst>
              <a:ext uri="{FF2B5EF4-FFF2-40B4-BE49-F238E27FC236}">
                <a16:creationId xmlns="" xmlns:a16="http://schemas.microsoft.com/office/drawing/2014/main" id="{86C0103A-6729-4637-9B63-15D0B4E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67" y="1850230"/>
            <a:ext cx="1913848" cy="10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FAE018-49DB-4079-A765-958722107E2E}"/>
              </a:ext>
            </a:extLst>
          </p:cNvPr>
          <p:cNvSpPr txBox="1"/>
          <p:nvPr/>
        </p:nvSpPr>
        <p:spPr>
          <a:xfrm>
            <a:off x="1169894" y="3277853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400" dirty="0">
                <a:solidFill>
                  <a:srgbClr val="3796BF"/>
                </a:solidFill>
                <a:latin typeface="Oswald" panose="00000500000000000000" pitchFamily="2" charset="0"/>
              </a:rPr>
              <a:t>2</a:t>
            </a:r>
            <a:r>
              <a:rPr lang="en" sz="3400" b="0" dirty="0">
                <a:solidFill>
                  <a:srgbClr val="3796BF"/>
                </a:solidFill>
                <a:latin typeface="Oswald" panose="00000500000000000000" pitchFamily="2" charset="0"/>
              </a:rPr>
              <a:t>. PHÂN TÍCH</a:t>
            </a:r>
            <a:endParaRPr lang="en-US" sz="3400" dirty="0">
              <a:latin typeface="Oswald" panose="00000500000000000000" pitchFamily="2" charset="0"/>
            </a:endParaRPr>
          </a:p>
        </p:txBody>
      </p:sp>
      <p:pic>
        <p:nvPicPr>
          <p:cNvPr id="12" name="Picture 4" descr="Phân tích chính sách (Policy analysis) là gì? Tại sao phải phân tích chính  sách?">
            <a:extLst>
              <a:ext uri="{FF2B5EF4-FFF2-40B4-BE49-F238E27FC236}">
                <a16:creationId xmlns="" xmlns:a16="http://schemas.microsoft.com/office/drawing/2014/main" id="{4B4BF170-6AC5-4F5E-82D1-0DCAC084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67" y="3873170"/>
            <a:ext cx="1913849" cy="10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A676C0E-2686-4A5E-8CAF-7E126B3AFE78}"/>
              </a:ext>
            </a:extLst>
          </p:cNvPr>
          <p:cNvSpPr txBox="1"/>
          <p:nvPr/>
        </p:nvSpPr>
        <p:spPr>
          <a:xfrm>
            <a:off x="4572000" y="1214441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400" b="0" dirty="0">
                <a:solidFill>
                  <a:srgbClr val="3796BF"/>
                </a:solidFill>
                <a:latin typeface="Oswald" panose="00000500000000000000" pitchFamily="2" charset="0"/>
              </a:rPr>
              <a:t>3. THIẾT KẾ</a:t>
            </a:r>
            <a:endParaRPr lang="en-US" sz="3400" dirty="0">
              <a:latin typeface="Oswald" panose="00000500000000000000" pitchFamily="2" charset="0"/>
            </a:endParaRPr>
          </a:p>
        </p:txBody>
      </p:sp>
      <p:pic>
        <p:nvPicPr>
          <p:cNvPr id="14" name="Picture 6" descr="Thiết kế là gì? Ngành thiết kế đồ họa và những điều cần biết">
            <a:extLst>
              <a:ext uri="{FF2B5EF4-FFF2-40B4-BE49-F238E27FC236}">
                <a16:creationId xmlns="" xmlns:a16="http://schemas.microsoft.com/office/drawing/2014/main" id="{35251308-1673-40AB-A6D7-861473C1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95" y="1869466"/>
            <a:ext cx="1906604" cy="10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B1394E6-6F5C-44FD-8C56-108731C2F4A1}"/>
              </a:ext>
            </a:extLst>
          </p:cNvPr>
          <p:cNvSpPr txBox="1"/>
          <p:nvPr/>
        </p:nvSpPr>
        <p:spPr>
          <a:xfrm>
            <a:off x="4572000" y="3277853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400" dirty="0">
                <a:solidFill>
                  <a:srgbClr val="3796BF"/>
                </a:solidFill>
                <a:latin typeface="Oswald" panose="00000500000000000000" pitchFamily="2" charset="0"/>
              </a:rPr>
              <a:t>4. DEMO</a:t>
            </a:r>
            <a:endParaRPr lang="en-US" sz="3400" dirty="0">
              <a:latin typeface="Oswald" panose="00000500000000000000" pitchFamily="2" charset="0"/>
            </a:endParaRPr>
          </a:p>
        </p:txBody>
      </p:sp>
      <p:pic>
        <p:nvPicPr>
          <p:cNvPr id="16" name="Picture 8" descr="Demo là gì?">
            <a:extLst>
              <a:ext uri="{FF2B5EF4-FFF2-40B4-BE49-F238E27FC236}">
                <a16:creationId xmlns="" xmlns:a16="http://schemas.microsoft.com/office/drawing/2014/main" id="{73C88884-2464-49BC-9182-3335C72D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74" y="3857752"/>
            <a:ext cx="1913848" cy="10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1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81305BA-68F1-4DF9-A6F1-A3B30B94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278" y="208430"/>
            <a:ext cx="4427444" cy="1018606"/>
          </a:xfrm>
        </p:spPr>
        <p:txBody>
          <a:bodyPr/>
          <a:lstStyle/>
          <a:p>
            <a:r>
              <a:rPr lang="en-US" dirty="0"/>
              <a:t>MÔ TẢ BÀI TOÁN</a:t>
            </a:r>
          </a:p>
        </p:txBody>
      </p:sp>
      <p:pic>
        <p:nvPicPr>
          <p:cNvPr id="1026" name="Picture 2" descr="Nhận ngay một phần quà tặng từ Coop.Mart khi tự chạm thanh toán với Visa  Chạm tại hệ thống siêu thị Co.opMart cho đơn hàng tối thiểu 500.000 đồng">
            <a:extLst>
              <a:ext uri="{FF2B5EF4-FFF2-40B4-BE49-F238E27FC236}">
                <a16:creationId xmlns="" xmlns:a16="http://schemas.microsoft.com/office/drawing/2014/main" id="{B5E3CE7C-6272-4756-BA3A-F0A1AAB2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3" y="1114986"/>
            <a:ext cx="3230656" cy="21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EF7BF73-B401-45F4-9932-28D9E5D267D6}"/>
              </a:ext>
            </a:extLst>
          </p:cNvPr>
          <p:cNvGrpSpPr/>
          <p:nvPr/>
        </p:nvGrpSpPr>
        <p:grpSpPr>
          <a:xfrm>
            <a:off x="3550024" y="1114985"/>
            <a:ext cx="4988959" cy="3202633"/>
            <a:chOff x="3551115" y="1114985"/>
            <a:chExt cx="4987868" cy="4023733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2CCF544D-5A7F-48D7-BC29-0DF92FF6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15" y="1114985"/>
              <a:ext cx="4987868" cy="40237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FBB9645-2799-414A-8D1C-6A307F910F57}"/>
                </a:ext>
              </a:extLst>
            </p:cNvPr>
            <p:cNvSpPr txBox="1"/>
            <p:nvPr/>
          </p:nvSpPr>
          <p:spPr>
            <a:xfrm>
              <a:off x="3628380" y="1164775"/>
              <a:ext cx="4709832" cy="2769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360045" algn="just"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Ban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đầu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nắm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tình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hình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cầu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thì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yêu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cầu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phận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thủ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gửi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indent="360045" algn="just"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hoá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thì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phận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thủ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phiếu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ghi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đầy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đủ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Thủ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kiểm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kê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hoá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nào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hết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thì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tạo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phiếu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trả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1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10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Đến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cuối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tháng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cần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kê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danh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cửa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số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đã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indent="360045" algn="just"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Cửa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quyền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rõ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trò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nhất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xóa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tài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Nhiệm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vụ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nắm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rõ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doanh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siêu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thị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kê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hằng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tháng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hằng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cũng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đột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xuất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yêu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cầu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ban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giám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đốc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vai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trò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thì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chỉ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khách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Còn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viên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thủ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thì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chỉ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nhập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sz="110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702355" y="336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BÀI TOÁN</a:t>
            </a:r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" name="Google Shape;928;p33">
            <a:extLst>
              <a:ext uri="{FF2B5EF4-FFF2-40B4-BE49-F238E27FC236}">
                <a16:creationId xmlns="" xmlns:a16="http://schemas.microsoft.com/office/drawing/2014/main" id="{BA060F4D-95FE-4655-9878-42F34F945EFD}"/>
              </a:ext>
            </a:extLst>
          </p:cNvPr>
          <p:cNvSpPr/>
          <p:nvPr/>
        </p:nvSpPr>
        <p:spPr>
          <a:xfrm>
            <a:off x="287261" y="1707771"/>
            <a:ext cx="1232257" cy="87770"/>
          </a:xfrm>
          <a:custGeom>
            <a:avLst/>
            <a:gdLst/>
            <a:ahLst/>
            <a:cxnLst/>
            <a:rect l="l" t="t" r="r" b="b"/>
            <a:pathLst>
              <a:path w="71719" h="4771" extrusionOk="0">
                <a:moveTo>
                  <a:pt x="70918" y="934"/>
                </a:moveTo>
                <a:lnTo>
                  <a:pt x="70451" y="1168"/>
                </a:lnTo>
                <a:lnTo>
                  <a:pt x="69950" y="1168"/>
                </a:lnTo>
                <a:lnTo>
                  <a:pt x="69450" y="1035"/>
                </a:lnTo>
                <a:lnTo>
                  <a:pt x="68950" y="1301"/>
                </a:lnTo>
                <a:lnTo>
                  <a:pt x="68449" y="1068"/>
                </a:lnTo>
                <a:lnTo>
                  <a:pt x="67882" y="1201"/>
                </a:lnTo>
                <a:lnTo>
                  <a:pt x="67449" y="734"/>
                </a:lnTo>
                <a:lnTo>
                  <a:pt x="66882" y="901"/>
                </a:lnTo>
                <a:lnTo>
                  <a:pt x="66381" y="634"/>
                </a:lnTo>
                <a:lnTo>
                  <a:pt x="65814" y="734"/>
                </a:lnTo>
                <a:lnTo>
                  <a:pt x="65347" y="434"/>
                </a:lnTo>
                <a:lnTo>
                  <a:pt x="64847" y="234"/>
                </a:lnTo>
                <a:lnTo>
                  <a:pt x="64280" y="267"/>
                </a:lnTo>
                <a:lnTo>
                  <a:pt x="63779" y="67"/>
                </a:lnTo>
                <a:lnTo>
                  <a:pt x="63246" y="267"/>
                </a:lnTo>
                <a:lnTo>
                  <a:pt x="62745" y="134"/>
                </a:lnTo>
                <a:lnTo>
                  <a:pt x="62245" y="0"/>
                </a:lnTo>
                <a:lnTo>
                  <a:pt x="61745" y="201"/>
                </a:lnTo>
                <a:lnTo>
                  <a:pt x="61211" y="34"/>
                </a:lnTo>
                <a:lnTo>
                  <a:pt x="60677" y="101"/>
                </a:lnTo>
                <a:lnTo>
                  <a:pt x="60310" y="534"/>
                </a:lnTo>
                <a:lnTo>
                  <a:pt x="59776" y="467"/>
                </a:lnTo>
                <a:lnTo>
                  <a:pt x="59309" y="634"/>
                </a:lnTo>
                <a:lnTo>
                  <a:pt x="58809" y="601"/>
                </a:lnTo>
                <a:lnTo>
                  <a:pt x="58342" y="701"/>
                </a:lnTo>
                <a:lnTo>
                  <a:pt x="57908" y="901"/>
                </a:lnTo>
                <a:lnTo>
                  <a:pt x="57375" y="801"/>
                </a:lnTo>
                <a:lnTo>
                  <a:pt x="56974" y="1235"/>
                </a:lnTo>
                <a:lnTo>
                  <a:pt x="56474" y="1201"/>
                </a:lnTo>
                <a:lnTo>
                  <a:pt x="55974" y="1035"/>
                </a:lnTo>
                <a:lnTo>
                  <a:pt x="55507" y="1301"/>
                </a:lnTo>
                <a:lnTo>
                  <a:pt x="55006" y="1435"/>
                </a:lnTo>
                <a:lnTo>
                  <a:pt x="54539" y="1335"/>
                </a:lnTo>
                <a:lnTo>
                  <a:pt x="54039" y="1135"/>
                </a:lnTo>
                <a:lnTo>
                  <a:pt x="53572" y="1201"/>
                </a:lnTo>
                <a:lnTo>
                  <a:pt x="53072" y="1135"/>
                </a:lnTo>
                <a:lnTo>
                  <a:pt x="52571" y="1068"/>
                </a:lnTo>
                <a:lnTo>
                  <a:pt x="51971" y="1101"/>
                </a:lnTo>
                <a:lnTo>
                  <a:pt x="51437" y="1035"/>
                </a:lnTo>
                <a:lnTo>
                  <a:pt x="51004" y="801"/>
                </a:lnTo>
                <a:lnTo>
                  <a:pt x="50537" y="801"/>
                </a:lnTo>
                <a:lnTo>
                  <a:pt x="50103" y="734"/>
                </a:lnTo>
                <a:lnTo>
                  <a:pt x="49636" y="901"/>
                </a:lnTo>
                <a:lnTo>
                  <a:pt x="49202" y="1168"/>
                </a:lnTo>
                <a:lnTo>
                  <a:pt x="48735" y="1068"/>
                </a:lnTo>
                <a:lnTo>
                  <a:pt x="48302" y="1235"/>
                </a:lnTo>
                <a:lnTo>
                  <a:pt x="47768" y="1068"/>
                </a:lnTo>
                <a:lnTo>
                  <a:pt x="47268" y="1168"/>
                </a:lnTo>
                <a:lnTo>
                  <a:pt x="46901" y="1535"/>
                </a:lnTo>
                <a:lnTo>
                  <a:pt x="46400" y="1635"/>
                </a:lnTo>
                <a:lnTo>
                  <a:pt x="46000" y="1935"/>
                </a:lnTo>
                <a:lnTo>
                  <a:pt x="45500" y="1969"/>
                </a:lnTo>
                <a:lnTo>
                  <a:pt x="45133" y="2436"/>
                </a:lnTo>
                <a:lnTo>
                  <a:pt x="44632" y="2269"/>
                </a:lnTo>
                <a:lnTo>
                  <a:pt x="44165" y="2302"/>
                </a:lnTo>
                <a:lnTo>
                  <a:pt x="43698" y="2235"/>
                </a:lnTo>
                <a:lnTo>
                  <a:pt x="43231" y="2169"/>
                </a:lnTo>
                <a:lnTo>
                  <a:pt x="42764" y="2169"/>
                </a:lnTo>
                <a:lnTo>
                  <a:pt x="42264" y="2369"/>
                </a:lnTo>
                <a:lnTo>
                  <a:pt x="41730" y="2202"/>
                </a:lnTo>
                <a:lnTo>
                  <a:pt x="41230" y="2469"/>
                </a:lnTo>
                <a:lnTo>
                  <a:pt x="40730" y="2536"/>
                </a:lnTo>
                <a:lnTo>
                  <a:pt x="40229" y="2135"/>
                </a:lnTo>
                <a:lnTo>
                  <a:pt x="39729" y="2235"/>
                </a:lnTo>
                <a:lnTo>
                  <a:pt x="39228" y="2169"/>
                </a:lnTo>
                <a:lnTo>
                  <a:pt x="38695" y="2436"/>
                </a:lnTo>
                <a:lnTo>
                  <a:pt x="38194" y="2369"/>
                </a:lnTo>
                <a:lnTo>
                  <a:pt x="37694" y="2169"/>
                </a:lnTo>
                <a:lnTo>
                  <a:pt x="37194" y="2502"/>
                </a:lnTo>
                <a:lnTo>
                  <a:pt x="36693" y="2369"/>
                </a:lnTo>
                <a:lnTo>
                  <a:pt x="36160" y="2335"/>
                </a:lnTo>
                <a:lnTo>
                  <a:pt x="35659" y="2502"/>
                </a:lnTo>
                <a:lnTo>
                  <a:pt x="35159" y="2202"/>
                </a:lnTo>
                <a:lnTo>
                  <a:pt x="34625" y="2335"/>
                </a:lnTo>
                <a:lnTo>
                  <a:pt x="34125" y="2436"/>
                </a:lnTo>
                <a:lnTo>
                  <a:pt x="33591" y="2202"/>
                </a:lnTo>
                <a:lnTo>
                  <a:pt x="33091" y="2569"/>
                </a:lnTo>
                <a:lnTo>
                  <a:pt x="32590" y="2436"/>
                </a:lnTo>
                <a:lnTo>
                  <a:pt x="32057" y="2469"/>
                </a:lnTo>
                <a:lnTo>
                  <a:pt x="31556" y="2536"/>
                </a:lnTo>
                <a:lnTo>
                  <a:pt x="31056" y="2269"/>
                </a:lnTo>
                <a:lnTo>
                  <a:pt x="30522" y="2569"/>
                </a:lnTo>
                <a:lnTo>
                  <a:pt x="30022" y="2369"/>
                </a:lnTo>
                <a:lnTo>
                  <a:pt x="29522" y="2502"/>
                </a:lnTo>
                <a:lnTo>
                  <a:pt x="28988" y="2569"/>
                </a:lnTo>
                <a:lnTo>
                  <a:pt x="28487" y="2569"/>
                </a:lnTo>
                <a:lnTo>
                  <a:pt x="27987" y="2736"/>
                </a:lnTo>
                <a:lnTo>
                  <a:pt x="27487" y="2636"/>
                </a:lnTo>
                <a:lnTo>
                  <a:pt x="26986" y="2869"/>
                </a:lnTo>
                <a:lnTo>
                  <a:pt x="26453" y="2736"/>
                </a:lnTo>
                <a:lnTo>
                  <a:pt x="26019" y="3103"/>
                </a:lnTo>
                <a:lnTo>
                  <a:pt x="25452" y="3003"/>
                </a:lnTo>
                <a:lnTo>
                  <a:pt x="24952" y="3036"/>
                </a:lnTo>
                <a:lnTo>
                  <a:pt x="24418" y="3003"/>
                </a:lnTo>
                <a:lnTo>
                  <a:pt x="23984" y="3370"/>
                </a:lnTo>
                <a:lnTo>
                  <a:pt x="23417" y="3370"/>
                </a:lnTo>
                <a:lnTo>
                  <a:pt x="22850" y="3470"/>
                </a:lnTo>
                <a:lnTo>
                  <a:pt x="22350" y="3703"/>
                </a:lnTo>
                <a:lnTo>
                  <a:pt x="21849" y="3970"/>
                </a:lnTo>
                <a:lnTo>
                  <a:pt x="21349" y="3803"/>
                </a:lnTo>
                <a:lnTo>
                  <a:pt x="20882" y="4003"/>
                </a:lnTo>
                <a:lnTo>
                  <a:pt x="20415" y="3903"/>
                </a:lnTo>
                <a:lnTo>
                  <a:pt x="19948" y="3903"/>
                </a:lnTo>
                <a:lnTo>
                  <a:pt x="19414" y="3937"/>
                </a:lnTo>
                <a:lnTo>
                  <a:pt x="18914" y="3770"/>
                </a:lnTo>
                <a:lnTo>
                  <a:pt x="18414" y="3970"/>
                </a:lnTo>
                <a:lnTo>
                  <a:pt x="17913" y="3703"/>
                </a:lnTo>
                <a:lnTo>
                  <a:pt x="17413" y="3736"/>
                </a:lnTo>
                <a:lnTo>
                  <a:pt x="16879" y="3970"/>
                </a:lnTo>
                <a:lnTo>
                  <a:pt x="16412" y="3670"/>
                </a:lnTo>
                <a:lnTo>
                  <a:pt x="15878" y="3837"/>
                </a:lnTo>
                <a:lnTo>
                  <a:pt x="15411" y="3670"/>
                </a:lnTo>
                <a:lnTo>
                  <a:pt x="14878" y="3803"/>
                </a:lnTo>
                <a:lnTo>
                  <a:pt x="14411" y="3636"/>
                </a:lnTo>
                <a:lnTo>
                  <a:pt x="13910" y="3536"/>
                </a:lnTo>
                <a:lnTo>
                  <a:pt x="13510" y="3169"/>
                </a:lnTo>
                <a:lnTo>
                  <a:pt x="13010" y="3036"/>
                </a:lnTo>
                <a:lnTo>
                  <a:pt x="12476" y="3169"/>
                </a:lnTo>
                <a:lnTo>
                  <a:pt x="12009" y="2903"/>
                </a:lnTo>
                <a:lnTo>
                  <a:pt x="11475" y="2836"/>
                </a:lnTo>
                <a:lnTo>
                  <a:pt x="10908" y="3069"/>
                </a:lnTo>
                <a:lnTo>
                  <a:pt x="10441" y="2702"/>
                </a:lnTo>
                <a:lnTo>
                  <a:pt x="9941" y="2702"/>
                </a:lnTo>
                <a:lnTo>
                  <a:pt x="9374" y="2736"/>
                </a:lnTo>
                <a:lnTo>
                  <a:pt x="8840" y="2702"/>
                </a:lnTo>
                <a:lnTo>
                  <a:pt x="8273" y="2669"/>
                </a:lnTo>
                <a:lnTo>
                  <a:pt x="7773" y="2369"/>
                </a:lnTo>
                <a:lnTo>
                  <a:pt x="7239" y="2736"/>
                </a:lnTo>
                <a:lnTo>
                  <a:pt x="6739" y="2736"/>
                </a:lnTo>
                <a:lnTo>
                  <a:pt x="6205" y="2436"/>
                </a:lnTo>
                <a:lnTo>
                  <a:pt x="5738" y="2802"/>
                </a:lnTo>
                <a:lnTo>
                  <a:pt x="5137" y="2602"/>
                </a:lnTo>
                <a:lnTo>
                  <a:pt x="4804" y="3136"/>
                </a:lnTo>
                <a:lnTo>
                  <a:pt x="4270" y="3069"/>
                </a:lnTo>
                <a:lnTo>
                  <a:pt x="3870" y="3370"/>
                </a:lnTo>
                <a:lnTo>
                  <a:pt x="3403" y="3536"/>
                </a:lnTo>
                <a:lnTo>
                  <a:pt x="2936" y="3636"/>
                </a:lnTo>
                <a:lnTo>
                  <a:pt x="2469" y="3770"/>
                </a:lnTo>
                <a:lnTo>
                  <a:pt x="1935" y="3670"/>
                </a:lnTo>
                <a:lnTo>
                  <a:pt x="1535" y="4103"/>
                </a:lnTo>
                <a:lnTo>
                  <a:pt x="1001" y="3903"/>
                </a:lnTo>
                <a:lnTo>
                  <a:pt x="568" y="4137"/>
                </a:lnTo>
                <a:lnTo>
                  <a:pt x="67" y="4137"/>
                </a:lnTo>
                <a:lnTo>
                  <a:pt x="0" y="4170"/>
                </a:lnTo>
                <a:lnTo>
                  <a:pt x="0" y="4771"/>
                </a:lnTo>
                <a:lnTo>
                  <a:pt x="367" y="4537"/>
                </a:lnTo>
                <a:lnTo>
                  <a:pt x="868" y="4570"/>
                </a:lnTo>
                <a:lnTo>
                  <a:pt x="1301" y="4337"/>
                </a:lnTo>
                <a:lnTo>
                  <a:pt x="1835" y="4537"/>
                </a:lnTo>
                <a:lnTo>
                  <a:pt x="2235" y="4103"/>
                </a:lnTo>
                <a:lnTo>
                  <a:pt x="2769" y="4203"/>
                </a:lnTo>
                <a:lnTo>
                  <a:pt x="3236" y="4070"/>
                </a:lnTo>
                <a:lnTo>
                  <a:pt x="3736" y="4003"/>
                </a:lnTo>
                <a:lnTo>
                  <a:pt x="4170" y="3837"/>
                </a:lnTo>
                <a:lnTo>
                  <a:pt x="4604" y="3536"/>
                </a:lnTo>
                <a:lnTo>
                  <a:pt x="5137" y="3603"/>
                </a:lnTo>
                <a:lnTo>
                  <a:pt x="5471" y="3103"/>
                </a:lnTo>
                <a:lnTo>
                  <a:pt x="6071" y="3269"/>
                </a:lnTo>
                <a:lnTo>
                  <a:pt x="6538" y="2936"/>
                </a:lnTo>
                <a:lnTo>
                  <a:pt x="7072" y="3236"/>
                </a:lnTo>
                <a:lnTo>
                  <a:pt x="7573" y="3236"/>
                </a:lnTo>
                <a:lnTo>
                  <a:pt x="8106" y="2869"/>
                </a:lnTo>
                <a:lnTo>
                  <a:pt x="8607" y="3169"/>
                </a:lnTo>
                <a:lnTo>
                  <a:pt x="9174" y="3203"/>
                </a:lnTo>
                <a:lnTo>
                  <a:pt x="9707" y="3236"/>
                </a:lnTo>
                <a:lnTo>
                  <a:pt x="10241" y="3203"/>
                </a:lnTo>
                <a:lnTo>
                  <a:pt x="10775" y="3203"/>
                </a:lnTo>
                <a:lnTo>
                  <a:pt x="11242" y="3570"/>
                </a:lnTo>
                <a:lnTo>
                  <a:pt x="11809" y="3370"/>
                </a:lnTo>
                <a:lnTo>
                  <a:pt x="12309" y="3436"/>
                </a:lnTo>
                <a:lnTo>
                  <a:pt x="12810" y="3736"/>
                </a:lnTo>
                <a:lnTo>
                  <a:pt x="13343" y="3570"/>
                </a:lnTo>
                <a:lnTo>
                  <a:pt x="13810" y="3703"/>
                </a:lnTo>
                <a:lnTo>
                  <a:pt x="14244" y="4103"/>
                </a:lnTo>
                <a:lnTo>
                  <a:pt x="14711" y="4203"/>
                </a:lnTo>
                <a:lnTo>
                  <a:pt x="15211" y="4337"/>
                </a:lnTo>
                <a:lnTo>
                  <a:pt x="15712" y="4237"/>
                </a:lnTo>
                <a:lnTo>
                  <a:pt x="16212" y="4404"/>
                </a:lnTo>
                <a:lnTo>
                  <a:pt x="16712" y="4237"/>
                </a:lnTo>
                <a:lnTo>
                  <a:pt x="17213" y="4537"/>
                </a:lnTo>
                <a:lnTo>
                  <a:pt x="17713" y="4337"/>
                </a:lnTo>
                <a:lnTo>
                  <a:pt x="18247" y="4304"/>
                </a:lnTo>
                <a:lnTo>
                  <a:pt x="18714" y="4570"/>
                </a:lnTo>
                <a:lnTo>
                  <a:pt x="19248" y="4370"/>
                </a:lnTo>
                <a:lnTo>
                  <a:pt x="19748" y="4537"/>
                </a:lnTo>
                <a:lnTo>
                  <a:pt x="20248" y="4504"/>
                </a:lnTo>
                <a:lnTo>
                  <a:pt x="20715" y="4504"/>
                </a:lnTo>
                <a:lnTo>
                  <a:pt x="21182" y="4604"/>
                </a:lnTo>
                <a:lnTo>
                  <a:pt x="21683" y="4437"/>
                </a:lnTo>
                <a:lnTo>
                  <a:pt x="22150" y="4604"/>
                </a:lnTo>
                <a:lnTo>
                  <a:pt x="22650" y="4337"/>
                </a:lnTo>
                <a:lnTo>
                  <a:pt x="23184" y="4103"/>
                </a:lnTo>
                <a:lnTo>
                  <a:pt x="23717" y="4003"/>
                </a:lnTo>
                <a:lnTo>
                  <a:pt x="24284" y="4003"/>
                </a:lnTo>
                <a:lnTo>
                  <a:pt x="24751" y="3670"/>
                </a:lnTo>
                <a:lnTo>
                  <a:pt x="25285" y="3703"/>
                </a:lnTo>
                <a:lnTo>
                  <a:pt x="25786" y="3636"/>
                </a:lnTo>
                <a:lnTo>
                  <a:pt x="26319" y="3770"/>
                </a:lnTo>
                <a:lnTo>
                  <a:pt x="26786" y="3403"/>
                </a:lnTo>
                <a:lnTo>
                  <a:pt x="27320" y="3536"/>
                </a:lnTo>
                <a:lnTo>
                  <a:pt x="27787" y="3303"/>
                </a:lnTo>
                <a:lnTo>
                  <a:pt x="28321" y="3403"/>
                </a:lnTo>
                <a:lnTo>
                  <a:pt x="28821" y="3269"/>
                </a:lnTo>
                <a:lnTo>
                  <a:pt x="29321" y="3269"/>
                </a:lnTo>
                <a:lnTo>
                  <a:pt x="29822" y="3203"/>
                </a:lnTo>
                <a:lnTo>
                  <a:pt x="30355" y="3069"/>
                </a:lnTo>
                <a:lnTo>
                  <a:pt x="30856" y="3269"/>
                </a:lnTo>
                <a:lnTo>
                  <a:pt x="31356" y="2969"/>
                </a:lnTo>
                <a:lnTo>
                  <a:pt x="31890" y="3236"/>
                </a:lnTo>
                <a:lnTo>
                  <a:pt x="32390" y="3169"/>
                </a:lnTo>
                <a:lnTo>
                  <a:pt x="32924" y="3169"/>
                </a:lnTo>
                <a:lnTo>
                  <a:pt x="33424" y="3303"/>
                </a:lnTo>
                <a:lnTo>
                  <a:pt x="33925" y="2936"/>
                </a:lnTo>
                <a:lnTo>
                  <a:pt x="34458" y="3169"/>
                </a:lnTo>
                <a:lnTo>
                  <a:pt x="34959" y="3069"/>
                </a:lnTo>
                <a:lnTo>
                  <a:pt x="35459" y="2969"/>
                </a:lnTo>
                <a:lnTo>
                  <a:pt x="35993" y="3269"/>
                </a:lnTo>
                <a:lnTo>
                  <a:pt x="36493" y="3103"/>
                </a:lnTo>
                <a:lnTo>
                  <a:pt x="36994" y="3136"/>
                </a:lnTo>
                <a:lnTo>
                  <a:pt x="37527" y="3269"/>
                </a:lnTo>
                <a:lnTo>
                  <a:pt x="38028" y="2936"/>
                </a:lnTo>
                <a:lnTo>
                  <a:pt x="38528" y="3169"/>
                </a:lnTo>
                <a:lnTo>
                  <a:pt x="39028" y="3236"/>
                </a:lnTo>
                <a:lnTo>
                  <a:pt x="39562" y="2969"/>
                </a:lnTo>
                <a:lnTo>
                  <a:pt x="40062" y="3036"/>
                </a:lnTo>
                <a:lnTo>
                  <a:pt x="40563" y="2936"/>
                </a:lnTo>
                <a:lnTo>
                  <a:pt x="41063" y="3370"/>
                </a:lnTo>
                <a:lnTo>
                  <a:pt x="41563" y="3269"/>
                </a:lnTo>
                <a:lnTo>
                  <a:pt x="42064" y="3003"/>
                </a:lnTo>
                <a:lnTo>
                  <a:pt x="42564" y="3203"/>
                </a:lnTo>
                <a:lnTo>
                  <a:pt x="43065" y="2969"/>
                </a:lnTo>
                <a:lnTo>
                  <a:pt x="43565" y="2969"/>
                </a:lnTo>
                <a:lnTo>
                  <a:pt x="43999" y="3069"/>
                </a:lnTo>
                <a:lnTo>
                  <a:pt x="44466" y="3136"/>
                </a:lnTo>
                <a:lnTo>
                  <a:pt x="44933" y="3103"/>
                </a:lnTo>
                <a:lnTo>
                  <a:pt x="45433" y="3269"/>
                </a:lnTo>
                <a:lnTo>
                  <a:pt x="45833" y="2836"/>
                </a:lnTo>
                <a:lnTo>
                  <a:pt x="46334" y="2802"/>
                </a:lnTo>
                <a:lnTo>
                  <a:pt x="46734" y="2502"/>
                </a:lnTo>
                <a:lnTo>
                  <a:pt x="47234" y="2402"/>
                </a:lnTo>
                <a:lnTo>
                  <a:pt x="47601" y="2035"/>
                </a:lnTo>
                <a:lnTo>
                  <a:pt x="48101" y="1935"/>
                </a:lnTo>
                <a:lnTo>
                  <a:pt x="48635" y="2102"/>
                </a:lnTo>
                <a:lnTo>
                  <a:pt x="49069" y="1969"/>
                </a:lnTo>
                <a:lnTo>
                  <a:pt x="49536" y="2035"/>
                </a:lnTo>
                <a:lnTo>
                  <a:pt x="49969" y="1802"/>
                </a:lnTo>
                <a:lnTo>
                  <a:pt x="50436" y="1635"/>
                </a:lnTo>
                <a:lnTo>
                  <a:pt x="50870" y="1702"/>
                </a:lnTo>
                <a:lnTo>
                  <a:pt x="51337" y="1702"/>
                </a:lnTo>
                <a:lnTo>
                  <a:pt x="51771" y="1935"/>
                </a:lnTo>
                <a:lnTo>
                  <a:pt x="52304" y="2002"/>
                </a:lnTo>
                <a:lnTo>
                  <a:pt x="52905" y="1969"/>
                </a:lnTo>
                <a:lnTo>
                  <a:pt x="53405" y="2069"/>
                </a:lnTo>
                <a:lnTo>
                  <a:pt x="53872" y="2135"/>
                </a:lnTo>
                <a:lnTo>
                  <a:pt x="54373" y="2069"/>
                </a:lnTo>
                <a:lnTo>
                  <a:pt x="54840" y="2269"/>
                </a:lnTo>
                <a:lnTo>
                  <a:pt x="55340" y="2369"/>
                </a:lnTo>
                <a:lnTo>
                  <a:pt x="55840" y="2269"/>
                </a:lnTo>
                <a:lnTo>
                  <a:pt x="56307" y="2002"/>
                </a:lnTo>
                <a:lnTo>
                  <a:pt x="56808" y="2169"/>
                </a:lnTo>
                <a:lnTo>
                  <a:pt x="57308" y="2202"/>
                </a:lnTo>
                <a:lnTo>
                  <a:pt x="57708" y="1768"/>
                </a:lnTo>
                <a:lnTo>
                  <a:pt x="58242" y="1868"/>
                </a:lnTo>
                <a:lnTo>
                  <a:pt x="58676" y="1702"/>
                </a:lnTo>
                <a:lnTo>
                  <a:pt x="59176" y="1602"/>
                </a:lnTo>
                <a:lnTo>
                  <a:pt x="59676" y="1635"/>
                </a:lnTo>
                <a:lnTo>
                  <a:pt x="60110" y="1468"/>
                </a:lnTo>
                <a:lnTo>
                  <a:pt x="60644" y="1502"/>
                </a:lnTo>
                <a:lnTo>
                  <a:pt x="61044" y="1101"/>
                </a:lnTo>
                <a:lnTo>
                  <a:pt x="61544" y="1035"/>
                </a:lnTo>
                <a:lnTo>
                  <a:pt x="62078" y="1201"/>
                </a:lnTo>
                <a:lnTo>
                  <a:pt x="62578" y="1001"/>
                </a:lnTo>
                <a:lnTo>
                  <a:pt x="63079" y="1135"/>
                </a:lnTo>
                <a:lnTo>
                  <a:pt x="63579" y="1268"/>
                </a:lnTo>
                <a:lnTo>
                  <a:pt x="64146" y="1101"/>
                </a:lnTo>
                <a:lnTo>
                  <a:pt x="64613" y="1301"/>
                </a:lnTo>
                <a:lnTo>
                  <a:pt x="65180" y="1268"/>
                </a:lnTo>
                <a:lnTo>
                  <a:pt x="65681" y="1468"/>
                </a:lnTo>
                <a:lnTo>
                  <a:pt x="66148" y="1802"/>
                </a:lnTo>
                <a:lnTo>
                  <a:pt x="66748" y="1668"/>
                </a:lnTo>
                <a:lnTo>
                  <a:pt x="67215" y="1969"/>
                </a:lnTo>
                <a:lnTo>
                  <a:pt x="67816" y="1802"/>
                </a:lnTo>
                <a:lnTo>
                  <a:pt x="68216" y="2269"/>
                </a:lnTo>
                <a:lnTo>
                  <a:pt x="68783" y="2135"/>
                </a:lnTo>
                <a:lnTo>
                  <a:pt x="69283" y="2402"/>
                </a:lnTo>
                <a:lnTo>
                  <a:pt x="69784" y="2102"/>
                </a:lnTo>
                <a:lnTo>
                  <a:pt x="70284" y="2235"/>
                </a:lnTo>
                <a:lnTo>
                  <a:pt x="70784" y="2269"/>
                </a:lnTo>
                <a:lnTo>
                  <a:pt x="71251" y="2035"/>
                </a:lnTo>
                <a:lnTo>
                  <a:pt x="71718" y="1935"/>
                </a:lnTo>
                <a:lnTo>
                  <a:pt x="71718" y="934"/>
                </a:lnTo>
                <a:lnTo>
                  <a:pt x="71418" y="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75EE672-B9FD-4416-A0E2-F46D92186BC4}"/>
              </a:ext>
            </a:extLst>
          </p:cNvPr>
          <p:cNvGrpSpPr/>
          <p:nvPr/>
        </p:nvGrpSpPr>
        <p:grpSpPr>
          <a:xfrm>
            <a:off x="-1976761" y="1707776"/>
            <a:ext cx="5760300" cy="2495490"/>
            <a:chOff x="-1976761" y="1707776"/>
            <a:chExt cx="5760300" cy="2495490"/>
          </a:xfrm>
        </p:grpSpPr>
        <p:grpSp>
          <p:nvGrpSpPr>
            <p:cNvPr id="13" name="Google Shape;926;p33">
              <a:extLst>
                <a:ext uri="{FF2B5EF4-FFF2-40B4-BE49-F238E27FC236}">
                  <a16:creationId xmlns="" xmlns:a16="http://schemas.microsoft.com/office/drawing/2014/main" id="{884E6C02-F5C5-4498-A441-E2461D434DCE}"/>
                </a:ext>
              </a:extLst>
            </p:cNvPr>
            <p:cNvGrpSpPr/>
            <p:nvPr/>
          </p:nvGrpSpPr>
          <p:grpSpPr>
            <a:xfrm>
              <a:off x="287261" y="1707776"/>
              <a:ext cx="1232257" cy="863974"/>
              <a:chOff x="6268229" y="1126723"/>
              <a:chExt cx="2821246" cy="184762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4" name="Google Shape;927;p33">
                <a:extLst>
                  <a:ext uri="{FF2B5EF4-FFF2-40B4-BE49-F238E27FC236}">
                    <a16:creationId xmlns="" xmlns:a16="http://schemas.microsoft.com/office/drawing/2014/main" id="{AAA600EC-FE85-459F-A025-108F24144447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28;p33">
                <a:extLst>
                  <a:ext uri="{FF2B5EF4-FFF2-40B4-BE49-F238E27FC236}">
                    <a16:creationId xmlns="" xmlns:a16="http://schemas.microsoft.com/office/drawing/2014/main" id="{76CABD9B-CB0B-4942-AA70-B1CA392251FA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29;p33">
                <a:extLst>
                  <a:ext uri="{FF2B5EF4-FFF2-40B4-BE49-F238E27FC236}">
                    <a16:creationId xmlns="" xmlns:a16="http://schemas.microsoft.com/office/drawing/2014/main" id="{D0801EF6-38DC-457E-8E8D-913F1A8FBCB8}"/>
                  </a:ext>
                </a:extLst>
              </p:cNvPr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0" name="Picture 2" descr="Hệ quản trị CSDL - Mô hình thực thể liên kết - hoadm.net">
              <a:extLst>
                <a:ext uri="{FF2B5EF4-FFF2-40B4-BE49-F238E27FC236}">
                  <a16:creationId xmlns="" xmlns:a16="http://schemas.microsoft.com/office/drawing/2014/main" id="{D6686491-2814-4E57-A400-93681B9D0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65" y="1848971"/>
              <a:ext cx="1075764" cy="6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172;p13">
              <a:extLst>
                <a:ext uri="{FF2B5EF4-FFF2-40B4-BE49-F238E27FC236}">
                  <a16:creationId xmlns="" xmlns:a16="http://schemas.microsoft.com/office/drawing/2014/main" id="{C32974A0-C281-4248-BB62-8BF81D038C3E}"/>
                </a:ext>
              </a:extLst>
            </p:cNvPr>
            <p:cNvSpPr txBox="1">
              <a:spLocks/>
            </p:cNvSpPr>
            <p:nvPr/>
          </p:nvSpPr>
          <p:spPr>
            <a:xfrm>
              <a:off x="-1976761" y="3522566"/>
              <a:ext cx="5760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ctr"/>
              <a:r>
                <a:rPr lang="en-US" sz="2300" dirty="0"/>
                <a:t>SƠ ĐỒ </a:t>
              </a:r>
              <a:br>
                <a:rPr lang="en-US" sz="2300" dirty="0"/>
              </a:br>
              <a:r>
                <a:rPr lang="en-US" sz="2300" dirty="0"/>
                <a:t>THỰC THỂ </a:t>
              </a:r>
              <a:br>
                <a:rPr lang="en-US" sz="2300" dirty="0"/>
              </a:br>
              <a:r>
                <a:rPr lang="en-US" sz="2300" dirty="0"/>
                <a:t>CÁC MỐI </a:t>
              </a:r>
              <a:br>
                <a:rPr lang="en-US" sz="2300" dirty="0"/>
              </a:br>
              <a:r>
                <a:rPr lang="en-US" sz="2300" dirty="0"/>
                <a:t>LIÊN KẾT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40BB71D1-77B3-4D77-8DF3-096F396EDBF0}"/>
              </a:ext>
            </a:extLst>
          </p:cNvPr>
          <p:cNvGrpSpPr/>
          <p:nvPr/>
        </p:nvGrpSpPr>
        <p:grpSpPr>
          <a:xfrm>
            <a:off x="114442" y="1707771"/>
            <a:ext cx="5760300" cy="1814781"/>
            <a:chOff x="-1976761" y="1707776"/>
            <a:chExt cx="5760300" cy="1814781"/>
          </a:xfrm>
        </p:grpSpPr>
        <p:grpSp>
          <p:nvGrpSpPr>
            <p:cNvPr id="38" name="Google Shape;926;p33">
              <a:extLst>
                <a:ext uri="{FF2B5EF4-FFF2-40B4-BE49-F238E27FC236}">
                  <a16:creationId xmlns="" xmlns:a16="http://schemas.microsoft.com/office/drawing/2014/main" id="{09BE5098-8692-49EB-B647-10C617A42D93}"/>
                </a:ext>
              </a:extLst>
            </p:cNvPr>
            <p:cNvGrpSpPr/>
            <p:nvPr/>
          </p:nvGrpSpPr>
          <p:grpSpPr>
            <a:xfrm>
              <a:off x="287261" y="1707776"/>
              <a:ext cx="1232257" cy="863974"/>
              <a:chOff x="6268229" y="1126723"/>
              <a:chExt cx="2821246" cy="184762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Google Shape;927;p33">
                <a:extLst>
                  <a:ext uri="{FF2B5EF4-FFF2-40B4-BE49-F238E27FC236}">
                    <a16:creationId xmlns="" xmlns:a16="http://schemas.microsoft.com/office/drawing/2014/main" id="{0E6E113E-D56F-48A2-B408-029A7106BEA3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28;p33">
                <a:extLst>
                  <a:ext uri="{FF2B5EF4-FFF2-40B4-BE49-F238E27FC236}">
                    <a16:creationId xmlns="" xmlns:a16="http://schemas.microsoft.com/office/drawing/2014/main" id="{9F29C43A-47F3-4BFE-8B7F-8184B2B76F11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9;p33">
                <a:extLst>
                  <a:ext uri="{FF2B5EF4-FFF2-40B4-BE49-F238E27FC236}">
                    <a16:creationId xmlns="" xmlns:a16="http://schemas.microsoft.com/office/drawing/2014/main" id="{119C8859-8C6D-4003-AF32-B26F679E7B53}"/>
                  </a:ext>
                </a:extLst>
              </p:cNvPr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172;p13">
              <a:extLst>
                <a:ext uri="{FF2B5EF4-FFF2-40B4-BE49-F238E27FC236}">
                  <a16:creationId xmlns="" xmlns:a16="http://schemas.microsoft.com/office/drawing/2014/main" id="{1F9F470D-4608-4F39-91B9-BDEE951080BF}"/>
                </a:ext>
              </a:extLst>
            </p:cNvPr>
            <p:cNvSpPr txBox="1">
              <a:spLocks/>
            </p:cNvSpPr>
            <p:nvPr/>
          </p:nvSpPr>
          <p:spPr>
            <a:xfrm>
              <a:off x="-1976761" y="2841857"/>
              <a:ext cx="5760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ctr"/>
              <a:r>
                <a:rPr lang="en-US" sz="2300" dirty="0"/>
                <a:t>SƠ ĐỒ </a:t>
              </a:r>
              <a:br>
                <a:rPr lang="en-US" sz="2300" dirty="0"/>
              </a:br>
              <a:r>
                <a:rPr lang="en-US" sz="2300" dirty="0"/>
                <a:t>ER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05AA0E9A-C3C1-4B9E-9BCE-2BA8117190E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47567" y="1848972"/>
            <a:ext cx="1100030" cy="62333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C1CEB3E9-5897-42FF-82B0-24C2919CD866}"/>
              </a:ext>
            </a:extLst>
          </p:cNvPr>
          <p:cNvGrpSpPr/>
          <p:nvPr/>
        </p:nvGrpSpPr>
        <p:grpSpPr>
          <a:xfrm>
            <a:off x="3817104" y="1707771"/>
            <a:ext cx="2931708" cy="1799039"/>
            <a:chOff x="-538121" y="1707776"/>
            <a:chExt cx="2931708" cy="1799039"/>
          </a:xfrm>
        </p:grpSpPr>
        <p:grpSp>
          <p:nvGrpSpPr>
            <p:cNvPr id="47" name="Google Shape;926;p33">
              <a:extLst>
                <a:ext uri="{FF2B5EF4-FFF2-40B4-BE49-F238E27FC236}">
                  <a16:creationId xmlns="" xmlns:a16="http://schemas.microsoft.com/office/drawing/2014/main" id="{E27FB3A1-D212-421A-8BA5-A32BFB5AFE17}"/>
                </a:ext>
              </a:extLst>
            </p:cNvPr>
            <p:cNvGrpSpPr/>
            <p:nvPr/>
          </p:nvGrpSpPr>
          <p:grpSpPr>
            <a:xfrm>
              <a:off x="287261" y="1707776"/>
              <a:ext cx="1232257" cy="863974"/>
              <a:chOff x="6268229" y="1126723"/>
              <a:chExt cx="2821246" cy="184762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9" name="Google Shape;927;p33">
                <a:extLst>
                  <a:ext uri="{FF2B5EF4-FFF2-40B4-BE49-F238E27FC236}">
                    <a16:creationId xmlns="" xmlns:a16="http://schemas.microsoft.com/office/drawing/2014/main" id="{87952A4D-7159-40B2-8CD7-E829607F332D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28;p33">
                <a:extLst>
                  <a:ext uri="{FF2B5EF4-FFF2-40B4-BE49-F238E27FC236}">
                    <a16:creationId xmlns="" xmlns:a16="http://schemas.microsoft.com/office/drawing/2014/main" id="{818EDF76-C370-42FE-8D06-F3FBAF3E07CC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29;p33">
                <a:extLst>
                  <a:ext uri="{FF2B5EF4-FFF2-40B4-BE49-F238E27FC236}">
                    <a16:creationId xmlns="" xmlns:a16="http://schemas.microsoft.com/office/drawing/2014/main" id="{4D2813F3-2D2C-4C52-923F-E30EDE2999B7}"/>
                  </a:ext>
                </a:extLst>
              </p:cNvPr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72;p13">
              <a:extLst>
                <a:ext uri="{FF2B5EF4-FFF2-40B4-BE49-F238E27FC236}">
                  <a16:creationId xmlns="" xmlns:a16="http://schemas.microsoft.com/office/drawing/2014/main" id="{0ECB04E2-15DB-40B1-86B9-92D28FD14421}"/>
                </a:ext>
              </a:extLst>
            </p:cNvPr>
            <p:cNvSpPr txBox="1">
              <a:spLocks/>
            </p:cNvSpPr>
            <p:nvPr/>
          </p:nvSpPr>
          <p:spPr>
            <a:xfrm>
              <a:off x="-538121" y="2826115"/>
              <a:ext cx="2931708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ctr"/>
              <a:endParaRPr lang="en-US" sz="2300" dirty="0"/>
            </a:p>
            <a:p>
              <a:pPr algn="ctr"/>
              <a:r>
                <a:rPr lang="en-US" sz="2300" dirty="0"/>
                <a:t>LƯỢC ĐỒ</a:t>
              </a:r>
              <a:br>
                <a:rPr lang="en-US" sz="2300" dirty="0"/>
              </a:br>
              <a:r>
                <a:rPr lang="en-US" sz="2300" dirty="0"/>
                <a:t>QUAN HỆ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A64EFD8-23F5-4C64-905E-2628AEAE596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93837" y="1848971"/>
            <a:ext cx="1129553" cy="62332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8C7FC347-9E08-46A9-9213-D24B5BFC67C6}"/>
              </a:ext>
            </a:extLst>
          </p:cNvPr>
          <p:cNvGrpSpPr/>
          <p:nvPr/>
        </p:nvGrpSpPr>
        <p:grpSpPr>
          <a:xfrm>
            <a:off x="4704361" y="1683078"/>
            <a:ext cx="5760300" cy="2179838"/>
            <a:chOff x="-1976761" y="1707776"/>
            <a:chExt cx="5760300" cy="2179838"/>
          </a:xfrm>
        </p:grpSpPr>
        <p:grpSp>
          <p:nvGrpSpPr>
            <p:cNvPr id="55" name="Google Shape;926;p33">
              <a:extLst>
                <a:ext uri="{FF2B5EF4-FFF2-40B4-BE49-F238E27FC236}">
                  <a16:creationId xmlns="" xmlns:a16="http://schemas.microsoft.com/office/drawing/2014/main" id="{CCBD6E78-1EBC-4A71-92C1-0195AC7487B0}"/>
                </a:ext>
              </a:extLst>
            </p:cNvPr>
            <p:cNvGrpSpPr/>
            <p:nvPr/>
          </p:nvGrpSpPr>
          <p:grpSpPr>
            <a:xfrm>
              <a:off x="287261" y="1707776"/>
              <a:ext cx="1232257" cy="863974"/>
              <a:chOff x="6268229" y="1126723"/>
              <a:chExt cx="2821246" cy="184762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7" name="Google Shape;927;p33">
                <a:extLst>
                  <a:ext uri="{FF2B5EF4-FFF2-40B4-BE49-F238E27FC236}">
                    <a16:creationId xmlns="" xmlns:a16="http://schemas.microsoft.com/office/drawing/2014/main" id="{E33CEFEB-0D85-4BFA-A626-9EACC8633DE5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28;p33">
                <a:extLst>
                  <a:ext uri="{FF2B5EF4-FFF2-40B4-BE49-F238E27FC236}">
                    <a16:creationId xmlns="" xmlns:a16="http://schemas.microsoft.com/office/drawing/2014/main" id="{4D1639D6-412E-428B-8890-E3C3E5097ECF}"/>
                  </a:ext>
                </a:extLst>
              </p:cNvPr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29;p33">
                <a:extLst>
                  <a:ext uri="{FF2B5EF4-FFF2-40B4-BE49-F238E27FC236}">
                    <a16:creationId xmlns="" xmlns:a16="http://schemas.microsoft.com/office/drawing/2014/main" id="{7FA18FB6-0E30-415B-805E-C6D8967980E2}"/>
                  </a:ext>
                </a:extLst>
              </p:cNvPr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172;p13">
              <a:extLst>
                <a:ext uri="{FF2B5EF4-FFF2-40B4-BE49-F238E27FC236}">
                  <a16:creationId xmlns="" xmlns:a16="http://schemas.microsoft.com/office/drawing/2014/main" id="{614E6F07-7F72-4348-821B-8B694D47C94E}"/>
                </a:ext>
              </a:extLst>
            </p:cNvPr>
            <p:cNvSpPr txBox="1">
              <a:spLocks/>
            </p:cNvSpPr>
            <p:nvPr/>
          </p:nvSpPr>
          <p:spPr>
            <a:xfrm>
              <a:off x="-1976761" y="3206914"/>
              <a:ext cx="5760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3000"/>
                <a:buFont typeface="Oswald"/>
                <a:buNone/>
                <a:defRPr sz="3000" b="1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ctr"/>
              <a:endParaRPr lang="en-US" sz="23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8129C02-E5DF-4B54-9E50-CFBA8E6BA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320" y="1848971"/>
            <a:ext cx="1170381" cy="623331"/>
          </a:xfrm>
          <a:prstGeom prst="rect">
            <a:avLst/>
          </a:prstGeom>
        </p:spPr>
      </p:pic>
      <p:sp>
        <p:nvSpPr>
          <p:cNvPr id="62" name="Google Shape;172;p13">
            <a:extLst>
              <a:ext uri="{FF2B5EF4-FFF2-40B4-BE49-F238E27FC236}">
                <a16:creationId xmlns="" xmlns:a16="http://schemas.microsoft.com/office/drawing/2014/main" id="{C33FD026-6EEF-443A-8F45-4D8F1147F693}"/>
              </a:ext>
            </a:extLst>
          </p:cNvPr>
          <p:cNvSpPr txBox="1">
            <a:spLocks/>
          </p:cNvSpPr>
          <p:nvPr/>
        </p:nvSpPr>
        <p:spPr>
          <a:xfrm>
            <a:off x="6452499" y="2805349"/>
            <a:ext cx="2264022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300" dirty="0"/>
              <a:t>CÁC LOẠI </a:t>
            </a:r>
            <a:br>
              <a:rPr lang="en-US" sz="2300" dirty="0"/>
            </a:br>
            <a:r>
              <a:rPr lang="en-US" sz="2300" dirty="0"/>
              <a:t>THỰC THỂ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1744768" y="347732"/>
            <a:ext cx="5654464" cy="7022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1D1EC"/>
                </a:solidFill>
              </a:rPr>
              <a:t>SƠ ĐỒ THỰC THỂ CÁC MỐI LIÊN KẾT</a:t>
            </a:r>
            <a:endParaRPr dirty="0">
              <a:solidFill>
                <a:srgbClr val="81D1EC"/>
              </a:solidFill>
            </a:endParaRPr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4294967295"/>
          </p:nvPr>
        </p:nvSpPr>
        <p:spPr>
          <a:xfrm>
            <a:off x="-16613" y="972102"/>
            <a:ext cx="3725649" cy="5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Thực thể NHANVIEN và HOADON</a:t>
            </a:r>
            <a:endParaRPr sz="1500" dirty="0"/>
          </a:p>
        </p:txBody>
      </p:sp>
      <p:sp>
        <p:nvSpPr>
          <p:cNvPr id="211" name="Google Shape;211;p18"/>
          <p:cNvSpPr/>
          <p:nvPr/>
        </p:nvSpPr>
        <p:spPr>
          <a:xfrm>
            <a:off x="7781672" y="2198020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7431566" y="685402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6266653" y="1635625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6356254" y="919589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6929520" y="1155082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639923" y="1368459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8504925" y="1967481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64A03C-3871-453A-B9FD-B0EFC753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885"/>
            <a:ext cx="3582625" cy="80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93A445-AE74-4E00-9954-318F4459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5" y="2900038"/>
            <a:ext cx="3558261" cy="764286"/>
          </a:xfrm>
          <a:prstGeom prst="rect">
            <a:avLst/>
          </a:prstGeom>
        </p:spPr>
      </p:pic>
      <p:sp>
        <p:nvSpPr>
          <p:cNvPr id="22" name="Google Shape;210;p18">
            <a:extLst>
              <a:ext uri="{FF2B5EF4-FFF2-40B4-BE49-F238E27FC236}">
                <a16:creationId xmlns="" xmlns:a16="http://schemas.microsoft.com/office/drawing/2014/main" id="{EF1E8C15-87DB-45E4-8556-249347CB8D8E}"/>
              </a:ext>
            </a:extLst>
          </p:cNvPr>
          <p:cNvSpPr txBox="1">
            <a:spLocks/>
          </p:cNvSpPr>
          <p:nvPr/>
        </p:nvSpPr>
        <p:spPr>
          <a:xfrm>
            <a:off x="-26642" y="2450247"/>
            <a:ext cx="3725649" cy="55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KHACHHANG </a:t>
            </a:r>
            <a:r>
              <a:rPr lang="en-US" sz="1500" dirty="0" err="1"/>
              <a:t>và</a:t>
            </a:r>
            <a:r>
              <a:rPr lang="en-US" sz="1500" dirty="0"/>
              <a:t> HOADON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8806B3-FE07-4D58-A711-AAB5728B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" y="4291669"/>
            <a:ext cx="3558261" cy="784595"/>
          </a:xfrm>
          <a:prstGeom prst="rect">
            <a:avLst/>
          </a:prstGeom>
        </p:spPr>
      </p:pic>
      <p:sp>
        <p:nvSpPr>
          <p:cNvPr id="25" name="Google Shape;210;p18">
            <a:extLst>
              <a:ext uri="{FF2B5EF4-FFF2-40B4-BE49-F238E27FC236}">
                <a16:creationId xmlns="" xmlns:a16="http://schemas.microsoft.com/office/drawing/2014/main" id="{121FE36C-9A1B-4B16-84A2-8C3F0619A8EF}"/>
              </a:ext>
            </a:extLst>
          </p:cNvPr>
          <p:cNvSpPr txBox="1">
            <a:spLocks/>
          </p:cNvSpPr>
          <p:nvPr/>
        </p:nvSpPr>
        <p:spPr>
          <a:xfrm>
            <a:off x="0" y="3835782"/>
            <a:ext cx="3725649" cy="55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HOADON </a:t>
            </a:r>
            <a:r>
              <a:rPr lang="en-US" sz="1500" dirty="0" err="1"/>
              <a:t>và</a:t>
            </a:r>
            <a:r>
              <a:rPr lang="en-US" sz="1500" dirty="0"/>
              <a:t> MATHANG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E2F3C85-C3E2-4E21-895F-C37CB3573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376" y="1105929"/>
            <a:ext cx="5368256" cy="40375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EAE0825-FEEE-439A-B74E-E4B3C6ACA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768" y="2241679"/>
            <a:ext cx="3858190" cy="29018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13BC55CB-DB7C-4D61-AF5F-45DBE1D0F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789" y="1510222"/>
            <a:ext cx="3558261" cy="616895"/>
          </a:xfrm>
          <a:prstGeom prst="rect">
            <a:avLst/>
          </a:prstGeom>
        </p:spPr>
      </p:pic>
      <p:sp>
        <p:nvSpPr>
          <p:cNvPr id="33" name="Google Shape;210;p18">
            <a:extLst>
              <a:ext uri="{FF2B5EF4-FFF2-40B4-BE49-F238E27FC236}">
                <a16:creationId xmlns="" xmlns:a16="http://schemas.microsoft.com/office/drawing/2014/main" id="{D7110069-F50E-458D-9071-D54A1D7BEE13}"/>
              </a:ext>
            </a:extLst>
          </p:cNvPr>
          <p:cNvSpPr txBox="1">
            <a:spLocks/>
          </p:cNvSpPr>
          <p:nvPr/>
        </p:nvSpPr>
        <p:spPr>
          <a:xfrm>
            <a:off x="4028425" y="1034548"/>
            <a:ext cx="3725649" cy="55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PHIEUNHAP </a:t>
            </a:r>
            <a:r>
              <a:rPr lang="en-US" sz="1500" dirty="0" err="1"/>
              <a:t>và</a:t>
            </a:r>
            <a:r>
              <a:rPr lang="en-US" sz="1500" dirty="0"/>
              <a:t> MATHANG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267C953-75C7-4E0A-AF88-55C4724EC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771" y="2789043"/>
            <a:ext cx="3532956" cy="619741"/>
          </a:xfrm>
          <a:prstGeom prst="rect">
            <a:avLst/>
          </a:prstGeom>
        </p:spPr>
      </p:pic>
      <p:sp>
        <p:nvSpPr>
          <p:cNvPr id="36" name="Google Shape;210;p18">
            <a:extLst>
              <a:ext uri="{FF2B5EF4-FFF2-40B4-BE49-F238E27FC236}">
                <a16:creationId xmlns="" xmlns:a16="http://schemas.microsoft.com/office/drawing/2014/main" id="{61DD069C-6C76-40E4-BFE9-133A121B286F}"/>
              </a:ext>
            </a:extLst>
          </p:cNvPr>
          <p:cNvSpPr txBox="1">
            <a:spLocks/>
          </p:cNvSpPr>
          <p:nvPr/>
        </p:nvSpPr>
        <p:spPr>
          <a:xfrm>
            <a:off x="4056023" y="2428938"/>
            <a:ext cx="3725649" cy="55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Font typeface="Roboto Condensed"/>
              <a:buNone/>
            </a:pP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NHACUNGCAP </a:t>
            </a:r>
            <a:r>
              <a:rPr lang="en-US" sz="1500" dirty="0" err="1"/>
              <a:t>và</a:t>
            </a:r>
            <a:r>
              <a:rPr lang="en-US" sz="1500" dirty="0"/>
              <a:t> PHIEUNHAP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uild="p"/>
      <p:bldP spid="22" grpId="0"/>
      <p:bldP spid="25" grpId="0"/>
      <p:bldP spid="33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2889473" y="547840"/>
            <a:ext cx="4924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SƠ ĐỒ ER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7" name="Google Shape;669;p38">
            <a:extLst>
              <a:ext uri="{FF2B5EF4-FFF2-40B4-BE49-F238E27FC236}">
                <a16:creationId xmlns="" xmlns:a16="http://schemas.microsoft.com/office/drawing/2014/main" id="{7F986921-0FA9-43C8-B3C2-9F12EFC23EF9}"/>
              </a:ext>
            </a:extLst>
          </p:cNvPr>
          <p:cNvGrpSpPr/>
          <p:nvPr/>
        </p:nvGrpSpPr>
        <p:grpSpPr>
          <a:xfrm>
            <a:off x="7625883" y="39597"/>
            <a:ext cx="1075937" cy="1047989"/>
            <a:chOff x="5926225" y="921350"/>
            <a:chExt cx="517800" cy="504350"/>
          </a:xfrm>
        </p:grpSpPr>
        <p:sp>
          <p:nvSpPr>
            <p:cNvPr id="8" name="Google Shape;670;p38">
              <a:extLst>
                <a:ext uri="{FF2B5EF4-FFF2-40B4-BE49-F238E27FC236}">
                  <a16:creationId xmlns="" xmlns:a16="http://schemas.microsoft.com/office/drawing/2014/main" id="{D0E0CE04-0972-4C44-81D6-E7E68E05ABE1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1;p38">
              <a:extLst>
                <a:ext uri="{FF2B5EF4-FFF2-40B4-BE49-F238E27FC236}">
                  <a16:creationId xmlns="" xmlns:a16="http://schemas.microsoft.com/office/drawing/2014/main" id="{BE9468D1-CE56-4A7C-869F-73BBA7274B8E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72;p38">
            <a:extLst>
              <a:ext uri="{FF2B5EF4-FFF2-40B4-BE49-F238E27FC236}">
                <a16:creationId xmlns="" xmlns:a16="http://schemas.microsoft.com/office/drawing/2014/main" id="{79F49166-FCB9-4AEA-A8E5-C5CDB44EC90B}"/>
              </a:ext>
            </a:extLst>
          </p:cNvPr>
          <p:cNvSpPr/>
          <p:nvPr/>
        </p:nvSpPr>
        <p:spPr>
          <a:xfrm>
            <a:off x="8108196" y="626694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="" xmlns:a16="http://schemas.microsoft.com/office/drawing/2014/main" id="{9EF835E9-C111-4DED-A7BF-ECD67EB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95" y="1018833"/>
            <a:ext cx="6607940" cy="3986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1855694" y="689092"/>
            <a:ext cx="6178923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LƯỢC ĐỒ QUAN HỆ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5A5A33-522D-4151-8F63-81075082EF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967" y="1174435"/>
            <a:ext cx="7123280" cy="33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“Quotations are commonly printed as a means of inspiration and to invoke philosophical thoughts from the reader”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8F3B71-F1FA-4479-91FA-5671C91B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587212" cy="16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F8567-D570-46EC-8959-BC1A17BF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66" y="1529183"/>
            <a:ext cx="6125134" cy="3614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306F3C-C421-4FDA-82EF-4BA513697AAA}"/>
              </a:ext>
            </a:extLst>
          </p:cNvPr>
          <p:cNvSpPr txBox="1"/>
          <p:nvPr/>
        </p:nvSpPr>
        <p:spPr>
          <a:xfrm>
            <a:off x="1882587" y="220608"/>
            <a:ext cx="612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FF9900"/>
                </a:solidFill>
                <a:latin typeface="Oswald" panose="00000500000000000000" pitchFamily="2" charset="0"/>
              </a:rPr>
              <a:t>CÁC THỰC THỂ VÀ THUỘC TÍNH</a:t>
            </a:r>
            <a:endParaRPr lang="en-US" sz="3600" dirty="0">
              <a:latin typeface="Oswald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8B8B1D1-1BA8-4FB2-B063-BA12A990058D}"/>
              </a:ext>
            </a:extLst>
          </p:cNvPr>
          <p:cNvSpPr txBox="1"/>
          <p:nvPr/>
        </p:nvSpPr>
        <p:spPr>
          <a:xfrm>
            <a:off x="0" y="9050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NHÂN VIÊN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5140D294-F6C4-47D9-8E56-B822A9F45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968741"/>
              </p:ext>
            </p:extLst>
          </p:nvPr>
        </p:nvGraphicFramePr>
        <p:xfrm>
          <a:off x="117740" y="1226557"/>
          <a:ext cx="4844225" cy="1534538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82299">
                  <a:extLst>
                    <a:ext uri="{9D8B030D-6E8A-4147-A177-3AD203B41FA5}">
                      <a16:colId xmlns="" xmlns:a16="http://schemas.microsoft.com/office/drawing/2014/main" val="741469605"/>
                    </a:ext>
                  </a:extLst>
                </a:gridCol>
                <a:gridCol w="1505597">
                  <a:extLst>
                    <a:ext uri="{9D8B030D-6E8A-4147-A177-3AD203B41FA5}">
                      <a16:colId xmlns="" xmlns:a16="http://schemas.microsoft.com/office/drawing/2014/main" val="66100581"/>
                    </a:ext>
                  </a:extLst>
                </a:gridCol>
                <a:gridCol w="1170496">
                  <a:extLst>
                    <a:ext uri="{9D8B030D-6E8A-4147-A177-3AD203B41FA5}">
                      <a16:colId xmlns="" xmlns:a16="http://schemas.microsoft.com/office/drawing/2014/main" val="2094064127"/>
                    </a:ext>
                  </a:extLst>
                </a:gridCol>
                <a:gridCol w="1585833">
                  <a:extLst>
                    <a:ext uri="{9D8B030D-6E8A-4147-A177-3AD203B41FA5}">
                      <a16:colId xmlns="" xmlns:a16="http://schemas.microsoft.com/office/drawing/2014/main" val="2120837827"/>
                    </a:ext>
                  </a:extLst>
                </a:gridCol>
              </a:tblGrid>
              <a:tr h="1733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Kiểu dữ liệu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Chú thích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62695246"/>
                  </a:ext>
                </a:extLst>
              </a:tr>
              <a:tr h="321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MaNV(Khóa chính)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varchar[20]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nhân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viên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5015149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TenNV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nvarchar[30]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nhân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viên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84027498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GioiTinh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nvarchar[30]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Giới tính nhân viên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27056025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DiaChi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nvarchar</a:t>
                      </a:r>
                      <a:r>
                        <a:rPr lang="en-US" sz="900" dirty="0">
                          <a:effectLst/>
                        </a:rPr>
                        <a:t>[50]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Địa chỉ nhân viên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09747430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ChucVu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nvarchar[50]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Chức vụ nhân viên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92049120"/>
                  </a:ext>
                </a:extLst>
              </a:tr>
              <a:tr h="3466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SDT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điện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nhân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viên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958485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337B71E-2FD7-4F80-90F3-EC0A51983CBC}"/>
              </a:ext>
            </a:extLst>
          </p:cNvPr>
          <p:cNvSpPr txBox="1"/>
          <p:nvPr/>
        </p:nvSpPr>
        <p:spPr>
          <a:xfrm>
            <a:off x="-150" y="28640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accent1"/>
                </a:solidFill>
                <a:latin typeface="+mj-lt"/>
              </a:rPr>
              <a:t>THỰC THỂ </a:t>
            </a:r>
            <a:r>
              <a:rPr lang="en" b="1" dirty="0">
                <a:solidFill>
                  <a:schemeClr val="tx1"/>
                </a:solidFill>
                <a:latin typeface="+mj-lt"/>
              </a:rPr>
              <a:t>KHÁCH HÀNG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141EE7F7-D724-4565-A595-16EFF6F8F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20495"/>
              </p:ext>
            </p:extLst>
          </p:nvPr>
        </p:nvGraphicFramePr>
        <p:xfrm>
          <a:off x="57228" y="3194689"/>
          <a:ext cx="4790436" cy="1941193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575832">
                  <a:extLst>
                    <a:ext uri="{9D8B030D-6E8A-4147-A177-3AD203B41FA5}">
                      <a16:colId xmlns="" xmlns:a16="http://schemas.microsoft.com/office/drawing/2014/main" val="1909298720"/>
                    </a:ext>
                  </a:extLst>
                </a:gridCol>
                <a:gridCol w="1488880">
                  <a:extLst>
                    <a:ext uri="{9D8B030D-6E8A-4147-A177-3AD203B41FA5}">
                      <a16:colId xmlns="" xmlns:a16="http://schemas.microsoft.com/office/drawing/2014/main" val="1137822460"/>
                    </a:ext>
                  </a:extLst>
                </a:gridCol>
                <a:gridCol w="1157499">
                  <a:extLst>
                    <a:ext uri="{9D8B030D-6E8A-4147-A177-3AD203B41FA5}">
                      <a16:colId xmlns="" xmlns:a16="http://schemas.microsoft.com/office/drawing/2014/main" val="2486669573"/>
                    </a:ext>
                  </a:extLst>
                </a:gridCol>
                <a:gridCol w="1568225">
                  <a:extLst>
                    <a:ext uri="{9D8B030D-6E8A-4147-A177-3AD203B41FA5}">
                      <a16:colId xmlns="" xmlns:a16="http://schemas.microsoft.com/office/drawing/2014/main" val="81138245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Tên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Kiểu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dữ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liệu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Chú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thích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52004494"/>
                  </a:ext>
                </a:extLst>
              </a:tr>
              <a:tr h="3424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MaKH</a:t>
                      </a:r>
                      <a:r>
                        <a:rPr lang="en-US" sz="900" dirty="0">
                          <a:effectLst/>
                        </a:rPr>
                        <a:t>(</a:t>
                      </a:r>
                      <a:r>
                        <a:rPr lang="en-US" sz="900" dirty="0" err="1">
                          <a:effectLst/>
                        </a:rPr>
                        <a:t>Khóa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chính</a:t>
                      </a:r>
                      <a:r>
                        <a:rPr lang="en-US" sz="9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varchar[20]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84893690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TenKH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nvarchar</a:t>
                      </a:r>
                      <a:r>
                        <a:rPr lang="en-US" sz="900" dirty="0">
                          <a:effectLst/>
                        </a:rPr>
                        <a:t>[30]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34011712"/>
                  </a:ext>
                </a:extLst>
              </a:tr>
              <a:tr h="3626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GioiTinh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nvarchar[30]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Giới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tính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573054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Diachi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nvarchcar[50]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Địa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chỉ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71107081"/>
                  </a:ext>
                </a:extLst>
              </a:tr>
              <a:tr h="3626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SDT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varchar[10]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điện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72265750"/>
                  </a:ext>
                </a:extLst>
              </a:tr>
            </a:tbl>
          </a:graphicData>
        </a:graphic>
      </p:graphicFrame>
      <p:grpSp>
        <p:nvGrpSpPr>
          <p:cNvPr id="20" name="Google Shape;669;p38">
            <a:extLst>
              <a:ext uri="{FF2B5EF4-FFF2-40B4-BE49-F238E27FC236}">
                <a16:creationId xmlns="" xmlns:a16="http://schemas.microsoft.com/office/drawing/2014/main" id="{1186D0F3-1EFB-4C6B-8EEB-EC9AE5B0641C}"/>
              </a:ext>
            </a:extLst>
          </p:cNvPr>
          <p:cNvGrpSpPr/>
          <p:nvPr/>
        </p:nvGrpSpPr>
        <p:grpSpPr>
          <a:xfrm>
            <a:off x="7613942" y="47600"/>
            <a:ext cx="1075937" cy="1047989"/>
            <a:chOff x="5926225" y="921350"/>
            <a:chExt cx="517800" cy="504350"/>
          </a:xfrm>
        </p:grpSpPr>
        <p:sp>
          <p:nvSpPr>
            <p:cNvPr id="21" name="Google Shape;670;p38">
              <a:extLst>
                <a:ext uri="{FF2B5EF4-FFF2-40B4-BE49-F238E27FC236}">
                  <a16:creationId xmlns="" xmlns:a16="http://schemas.microsoft.com/office/drawing/2014/main" id="{B18AF48D-4E07-42E7-8DCA-4C05BA212D47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1;p38">
              <a:extLst>
                <a:ext uri="{FF2B5EF4-FFF2-40B4-BE49-F238E27FC236}">
                  <a16:creationId xmlns="" xmlns:a16="http://schemas.microsoft.com/office/drawing/2014/main" id="{7981A4F9-B970-4CE4-9368-8FB6047355F5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72;p38">
            <a:extLst>
              <a:ext uri="{FF2B5EF4-FFF2-40B4-BE49-F238E27FC236}">
                <a16:creationId xmlns="" xmlns:a16="http://schemas.microsoft.com/office/drawing/2014/main" id="{E2950703-7C0A-4B5A-80CD-8F1C0FC0C0A1}"/>
              </a:ext>
            </a:extLst>
          </p:cNvPr>
          <p:cNvSpPr/>
          <p:nvPr/>
        </p:nvSpPr>
        <p:spPr>
          <a:xfrm>
            <a:off x="8096255" y="634697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871</Words>
  <Application>Microsoft Office PowerPoint</Application>
  <PresentationFormat>On-screen Show (16:9)</PresentationFormat>
  <Paragraphs>244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Arial</vt:lpstr>
      <vt:lpstr>Bahnschrift SemiBold</vt:lpstr>
      <vt:lpstr>Barlow</vt:lpstr>
      <vt:lpstr>Calibri</vt:lpstr>
      <vt:lpstr>Algerian</vt:lpstr>
      <vt:lpstr>Times New Roman</vt:lpstr>
      <vt:lpstr>Roboto Condensed</vt:lpstr>
      <vt:lpstr>Bahnschrift SemiBold Condensed</vt:lpstr>
      <vt:lpstr>Wingdings 3</vt:lpstr>
      <vt:lpstr>Oswald</vt:lpstr>
      <vt:lpstr>Wolsey template</vt:lpstr>
      <vt:lpstr>PowerPoint Presentation</vt:lpstr>
      <vt:lpstr>LÝ DO CHỌN ĐỀ TÀI</vt:lpstr>
      <vt:lpstr>1. MÔ TẢ </vt:lpstr>
      <vt:lpstr>MÔ TẢ BÀI TOÁN</vt:lpstr>
      <vt:lpstr>PHÂN TÍCH BÀI TOÁN</vt:lpstr>
      <vt:lpstr>SƠ ĐỒ THỰC THỂ CÁC MỐI LIÊN KẾT</vt:lpstr>
      <vt:lpstr>SƠ ĐỒ ER</vt:lpstr>
      <vt:lpstr>LƯỢC ĐỒ QUAN HỆ</vt:lpstr>
      <vt:lpstr>PowerPoint Presentation</vt:lpstr>
      <vt:lpstr>PowerPoint Presentation</vt:lpstr>
      <vt:lpstr>PowerPoint Presentation</vt:lpstr>
      <vt:lpstr>PowerPoint Presentation</vt:lpstr>
      <vt:lpstr>DEMO</vt:lpstr>
      <vt:lpstr>THANKS!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Tân Bùi Văn</dc:creator>
  <cp:lastModifiedBy>Microsoft account</cp:lastModifiedBy>
  <cp:revision>13</cp:revision>
  <dcterms:modified xsi:type="dcterms:W3CDTF">2021-12-29T13:13:06Z</dcterms:modified>
</cp:coreProperties>
</file>